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1686" r:id="rId3"/>
    <p:sldId id="1716" r:id="rId4"/>
    <p:sldId id="1715" r:id="rId5"/>
    <p:sldId id="1529" r:id="rId6"/>
    <p:sldId id="1684" r:id="rId7"/>
    <p:sldId id="1627" r:id="rId8"/>
    <p:sldId id="1598" r:id="rId9"/>
    <p:sldId id="1528" r:id="rId10"/>
    <p:sldId id="1603" r:id="rId11"/>
    <p:sldId id="1602" r:id="rId12"/>
    <p:sldId id="1673" r:id="rId13"/>
    <p:sldId id="1601" r:id="rId14"/>
    <p:sldId id="1674" r:id="rId15"/>
    <p:sldId id="1605" r:id="rId16"/>
    <p:sldId id="1677" r:id="rId17"/>
    <p:sldId id="1678" r:id="rId18"/>
    <p:sldId id="1679" r:id="rId19"/>
    <p:sldId id="1534" r:id="rId20"/>
    <p:sldId id="1489" r:id="rId21"/>
    <p:sldId id="1637" r:id="rId22"/>
    <p:sldId id="1638" r:id="rId23"/>
    <p:sldId id="1607" r:id="rId24"/>
    <p:sldId id="1625" r:id="rId25"/>
    <p:sldId id="1633" r:id="rId26"/>
    <p:sldId id="1401" r:id="rId27"/>
    <p:sldId id="1631" r:id="rId28"/>
    <p:sldId id="1632" r:id="rId29"/>
    <p:sldId id="1590" r:id="rId30"/>
    <p:sldId id="1617" r:id="rId31"/>
    <p:sldId id="1730" r:id="rId32"/>
    <p:sldId id="1729" r:id="rId33"/>
    <p:sldId id="1731" r:id="rId34"/>
    <p:sldId id="1537" r:id="rId35"/>
    <p:sldId id="1646" r:id="rId36"/>
    <p:sldId id="1707" r:id="rId37"/>
    <p:sldId id="1710" r:id="rId38"/>
    <p:sldId id="1708" r:id="rId39"/>
    <p:sldId id="1714" r:id="rId40"/>
    <p:sldId id="1713" r:id="rId41"/>
    <p:sldId id="1709" r:id="rId42"/>
    <p:sldId id="1711" r:id="rId43"/>
    <p:sldId id="1712" r:id="rId44"/>
    <p:sldId id="1685" r:id="rId45"/>
    <p:sldId id="1582" r:id="rId46"/>
    <p:sldId id="1718" r:id="rId47"/>
    <p:sldId id="1720" r:id="rId48"/>
    <p:sldId id="1722" r:id="rId49"/>
    <p:sldId id="1723" r:id="rId50"/>
    <p:sldId id="1724" r:id="rId51"/>
    <p:sldId id="1726" r:id="rId52"/>
    <p:sldId id="1727" r:id="rId53"/>
    <p:sldId id="1728" r:id="rId54"/>
    <p:sldId id="121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FFF2CC"/>
    <a:srgbClr val="D9B8F2"/>
    <a:srgbClr val="9FA0AD"/>
    <a:srgbClr val="44546A"/>
    <a:srgbClr val="0466A5"/>
    <a:srgbClr val="C00000"/>
    <a:srgbClr val="8497B0"/>
    <a:srgbClr val="C38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9C018-C870-4438-A84B-4FE07685CB1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2E240-52A0-4F3B-8948-D649DD233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6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027852-6364-441A-9C09-47D30BD73C04}"/>
              </a:ext>
            </a:extLst>
          </p:cNvPr>
          <p:cNvSpPr txBox="1">
            <a:spLocks/>
          </p:cNvSpPr>
          <p:nvPr userDrawn="1"/>
        </p:nvSpPr>
        <p:spPr>
          <a:xfrm>
            <a:off x="1524000" y="1990745"/>
            <a:ext cx="9144000" cy="66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none" dirty="0">
                <a:latin typeface="+mn-lt"/>
              </a:rPr>
              <a:t>Content:</a:t>
            </a:r>
            <a:endParaRPr lang="en-US" b="1" u="none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0F8106-7114-4868-AF37-38ED118660DC}"/>
              </a:ext>
            </a:extLst>
          </p:cNvPr>
          <p:cNvCxnSpPr/>
          <p:nvPr userDrawn="1"/>
        </p:nvCxnSpPr>
        <p:spPr>
          <a:xfrm>
            <a:off x="666403" y="2003367"/>
            <a:ext cx="11022677" cy="0"/>
          </a:xfrm>
          <a:prstGeom prst="line">
            <a:avLst/>
          </a:prstGeom>
          <a:ln w="38100">
            <a:solidFill>
              <a:srgbClr val="A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C835ED9-944E-4C6B-A407-F9B4F318FC73}"/>
              </a:ext>
            </a:extLst>
          </p:cNvPr>
          <p:cNvSpPr txBox="1">
            <a:spLocks/>
          </p:cNvSpPr>
          <p:nvPr userDrawn="1"/>
        </p:nvSpPr>
        <p:spPr>
          <a:xfrm>
            <a:off x="1524000" y="439036"/>
            <a:ext cx="9144000" cy="1456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/>
              <a:t>Pat &amp; Trevor Weekly Meeting:</a:t>
            </a:r>
          </a:p>
          <a:p>
            <a:pPr algn="ctr"/>
            <a:fld id="{B5E1C726-CF42-4FF3-8CFA-7C68862F89F4}" type="datetime1">
              <a:rPr lang="en-US" sz="3300" b="1" smtClean="0"/>
              <a:pPr algn="ctr"/>
              <a:t>8/13/2024</a:t>
            </a:fld>
            <a:endParaRPr lang="en-US" sz="44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650255-CD09-45E7-BC4E-9CF8863F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659465"/>
            <a:ext cx="9144000" cy="351749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CE460-A62A-4865-8F72-02B98EA3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6780-B8FD-4405-9EA5-CDD894C5CD93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BD242-5A07-4D32-B8BA-31A138CC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A6981-B35E-4271-A94A-647B6A99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9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49F0-4411-43EC-A30C-A84A170A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DEFE2-E01A-4A14-A55A-FC55D06A1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9995-3E7F-4750-8BE0-B9D1DB7D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F196-E106-4934-AF6E-C2845AFC15C9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CAD9A-35DC-4CE3-98F9-98944B6F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049F1-39F4-41B7-B018-7C9611EF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2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15726-8339-4BAA-9962-95F8D7E1C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5452D-2343-4F8E-882A-288D8B075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43DB4-E5E2-42B4-A259-81F8D087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FA749-348B-479E-95C5-7F24A07B6DCA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90557-9781-4FA8-B110-87EF7F72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825C6-4201-41B0-962A-9AC95B97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3C5D-F5FC-435D-96FA-42B0B091D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055E-3972-4C48-B0D2-43E22E2DC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F2857-1251-41D9-B309-19AB0491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6EEA-16F3-44C8-850A-1D8FDFA377EE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EA99-BFCF-4EFF-A76B-F8E86C55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DRB-PUMP Seminar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1547D-77BA-4B1A-B336-0763E2AF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821BE-7450-4DA7-80B9-CE68DA10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4FE7-8C66-4743-AFA0-21790B84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8C2C-4523-4AB5-875C-424449E5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467"/>
            <a:ext cx="10515600" cy="50544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BF80D-6B93-474B-98F9-988CCE68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7A066-CE2C-4C3E-8A11-C778AB1B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4080E-5050-4AFE-96F3-B6D68ADF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5017-91FB-4D79-8C13-829F3E35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6528-7FE7-42DC-8812-4FC7D9BB9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52444-6548-4714-A05A-DB4CA69C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E4434-CBC8-494E-9316-569066922B0F}" type="datetime1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DBC68-12B0-4F99-8177-335149CA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B8CE2-4622-46EA-9021-CE8E3F9A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3F94-9D2A-4142-AAAE-46DC709B8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7156"/>
            <a:ext cx="5181600" cy="502980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752DE-CD50-4650-934A-B943FD01E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7156"/>
            <a:ext cx="5181600" cy="502980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B912D5-A03D-425E-B7B5-B2052897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EE853-BAED-4D86-B3C0-65A27CCF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A0BF-603A-4330-B833-8B323A4A8B94}" type="datetime1">
              <a:rPr lang="en-US" smtClean="0"/>
              <a:t>8/13/2024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4D4EA5-860A-4C5E-8281-1CFBF9D6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AF3DB5-571B-44BB-B000-F92FDB39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8412D-CAA2-49BE-A44B-4983BCEB1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6602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F3EF-0AFD-46DB-AB03-7C4EF84CA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0113"/>
            <a:ext cx="5157787" cy="43010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E526C-C6A2-44D4-B0DD-71B4271F4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6602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2EF87-71FB-46D1-A92B-04A7AD61E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0113"/>
            <a:ext cx="5183188" cy="43010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45B924-CE6E-46DE-90BB-9F4F35C8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5FBCE-E433-4016-8BFD-FDB59235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BBF10-8B7B-4623-97D8-6904151371CF}" type="datetime1">
              <a:rPr lang="en-US" smtClean="0"/>
              <a:t>8/13/2024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BB3D3A-CCCC-432B-BACF-C93BC5B7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26E5E5-6F5C-4ACE-9DBA-E64E3B70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21223-7C9F-4F95-A1BA-7C9FDCBE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481C-D26A-4816-8B65-2AAA1FEB2673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4096-46E0-4677-B787-2935A669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EE9D-FD7E-4455-895A-29EA2FBE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3990B-4A01-428E-9D72-2B806476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4"/>
            <a:ext cx="10515600" cy="640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81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C8BF3-BED2-4501-B2C7-4E46843D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DE97-08AC-4CAF-A7A0-E29E7CA30F01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3FBF1-CDDF-4BF9-9B87-83FEC66F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445A1-9040-459B-86C0-02C7470E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0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688-0CA4-431B-ADDC-32834D7A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20EA-72CF-4079-B7DD-B9B3CDA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6E1EA-E5FD-438B-8C96-3877F18FD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19F51-69E0-45DC-A8BC-4D634950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5FFA-1870-4734-B42E-43C1194FFD8C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61232-2366-4D62-B7CA-5E63956F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76CC5-D813-45AB-AA50-8D965B25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0B5-467D-4F9E-9CC6-AFC082F0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A07D2-A44A-4414-A818-3A99BE4F8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B705A-29EC-485D-9A52-3CA53F245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DC1B1-B20D-4C41-8182-D37FD073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6F7-6552-402D-A751-A09744F93F8E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D99CF-BF9E-41DF-8AD2-DE9FC175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9EE16-BC54-4C4C-9665-5014B687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4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D1BC3-D5B6-4BA6-8BE7-C5CF26FBA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DFDB2-EEFA-41E1-ADD0-786E6A681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A9D5-3B67-4C64-B77C-82CEAF2AF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419EC-5555-45BC-92A4-8D35FA23061E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0200F-2D21-443F-9167-135A0BCE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Trevor Amestoy | Cornell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CF31-F3A3-4E15-B806-50EFF00A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C31C-09DE-4BD8-A52C-83E8CB812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E8EF7-33ED-4CE5-984D-8DC50DEEAECB}"/>
              </a:ext>
            </a:extLst>
          </p:cNvPr>
          <p:cNvSpPr/>
          <p:nvPr userDrawn="1"/>
        </p:nvSpPr>
        <p:spPr>
          <a:xfrm>
            <a:off x="0" y="0"/>
            <a:ext cx="12192000" cy="3175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61EA1F-C7D5-4CC8-AC9B-768BA980598E}"/>
              </a:ext>
            </a:extLst>
          </p:cNvPr>
          <p:cNvCxnSpPr/>
          <p:nvPr userDrawn="1"/>
        </p:nvCxnSpPr>
        <p:spPr>
          <a:xfrm>
            <a:off x="451657" y="6492875"/>
            <a:ext cx="1102267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49AE3A7-25DE-4BD5-98AD-5EABEA47DC9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" y="63534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7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wr-drb.github.io/Pywr-DRB/intro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wr-DRB/Pywr-DRB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wr-drb.github.io/Pywr-DRB/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611EC7-019F-431D-8BE6-2108F2B6B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6351" r="6351" b="2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590D03-76E0-4F9D-BFD6-ED1D28F9E054}"/>
              </a:ext>
            </a:extLst>
          </p:cNvPr>
          <p:cNvSpPr txBox="1">
            <a:spLocks/>
          </p:cNvSpPr>
          <p:nvPr/>
        </p:nvSpPr>
        <p:spPr>
          <a:xfrm>
            <a:off x="271747" y="502722"/>
            <a:ext cx="8899685" cy="1662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+mn-lt"/>
              </a:rPr>
              <a:t>Assessing the Delaware River Basin’s Vulnerability to the 1960s Drought of Record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923C-CFDB-44F3-819B-4DB33CB6BC37}"/>
              </a:ext>
            </a:extLst>
          </p:cNvPr>
          <p:cNvSpPr txBox="1"/>
          <p:nvPr/>
        </p:nvSpPr>
        <p:spPr>
          <a:xfrm>
            <a:off x="271746" y="4330990"/>
            <a:ext cx="8296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Trevor Amestoy*, Andrew Hamilton, Patrick Reed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Cornell University </a:t>
            </a:r>
          </a:p>
        </p:txBody>
      </p:sp>
    </p:spTree>
    <p:extLst>
      <p:ext uri="{BB962C8B-B14F-4D97-AF65-F5344CB8AC3E}">
        <p14:creationId xmlns:p14="http://schemas.microsoft.com/office/powerpoint/2010/main" val="303424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9E4C-BB2F-42AB-D926-1403852BE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0C1A-A406-84E2-CC1B-776A952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AD5C-B360-170A-8B39-4FE84C12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ED74B-09D8-1EDF-1970-1757172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0EDA25-6FA0-4FA4-20C9-C16B3208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Delaware River Basin (DRB)</a:t>
            </a:r>
          </a:p>
        </p:txBody>
      </p:sp>
      <p:pic>
        <p:nvPicPr>
          <p:cNvPr id="10" name="Picture 9" descr="A map of a river&#10;&#10;Description automatically generated">
            <a:extLst>
              <a:ext uri="{FF2B5EF4-FFF2-40B4-BE49-F238E27FC236}">
                <a16:creationId xmlns:a16="http://schemas.microsoft.com/office/drawing/2014/main" id="{62E1E991-A1B1-74E9-8B23-DA7AC207B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9574D7-B838-5EAB-3C6A-3A967242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1063" y="1371600"/>
            <a:ext cx="5792080" cy="41148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A82FAB-D586-A47B-5DC6-BF124FF15423}"/>
              </a:ext>
            </a:extLst>
          </p:cNvPr>
          <p:cNvSpPr txBox="1"/>
          <p:nvPr/>
        </p:nvSpPr>
        <p:spPr>
          <a:xfrm>
            <a:off x="800100" y="1382176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Total population </a:t>
            </a:r>
          </a:p>
          <a:p>
            <a:pPr algn="ctr"/>
            <a:r>
              <a:rPr lang="en-US" sz="3200" dirty="0"/>
              <a:t>served by the DRB (2020):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14.2 million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1C25D-B1A6-ED50-346D-F673F7B07558}"/>
              </a:ext>
            </a:extLst>
          </p:cNvPr>
          <p:cNvSpPr/>
          <p:nvPr/>
        </p:nvSpPr>
        <p:spPr>
          <a:xfrm>
            <a:off x="7795103" y="555763"/>
            <a:ext cx="1767997" cy="1273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 DRBC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9E98B-9DBF-F2DA-8424-2CA6017DBC4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190116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41D4-AEDD-7053-DEBD-08E2451A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8621-6300-1840-44D7-DE702DD0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A4F53-FC2E-16B1-E830-0AC15B20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4A992-C88F-1B45-9C6C-94B4BC83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E30034-600A-3716-933E-3E54E53D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Delaware River Basin (DRB)</a:t>
            </a:r>
          </a:p>
        </p:txBody>
      </p:sp>
      <p:pic>
        <p:nvPicPr>
          <p:cNvPr id="10" name="Picture 9" descr="A map of a river&#10;&#10;Description automatically generated">
            <a:extLst>
              <a:ext uri="{FF2B5EF4-FFF2-40B4-BE49-F238E27FC236}">
                <a16:creationId xmlns:a16="http://schemas.microsoft.com/office/drawing/2014/main" id="{E565A206-4161-B12B-64FD-5BDBFFF9A9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0BD047-C4FE-7490-7C09-2AC504D4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1063" y="1371600"/>
            <a:ext cx="5792080" cy="41148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28D80FF-AB45-A696-9B75-285DE0DF94CF}"/>
              </a:ext>
            </a:extLst>
          </p:cNvPr>
          <p:cNvSpPr txBox="1"/>
          <p:nvPr/>
        </p:nvSpPr>
        <p:spPr>
          <a:xfrm>
            <a:off x="800100" y="1382176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Total population </a:t>
            </a:r>
          </a:p>
          <a:p>
            <a:pPr algn="ctr"/>
            <a:r>
              <a:rPr lang="en-US" sz="3200" dirty="0"/>
              <a:t>served by the DRB (2020):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14.2 million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58D896-9C60-CAB0-CD58-261F9B126159}"/>
              </a:ext>
            </a:extLst>
          </p:cNvPr>
          <p:cNvSpPr/>
          <p:nvPr/>
        </p:nvSpPr>
        <p:spPr>
          <a:xfrm>
            <a:off x="7795103" y="555763"/>
            <a:ext cx="1767997" cy="1273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 DRBC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A04DAEB-DF74-FDDF-7FCF-BF9120A5AB5B}"/>
              </a:ext>
            </a:extLst>
          </p:cNvPr>
          <p:cNvSpPr/>
          <p:nvPr/>
        </p:nvSpPr>
        <p:spPr>
          <a:xfrm>
            <a:off x="10692064" y="1828800"/>
            <a:ext cx="1354706" cy="100330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701569-C102-E68C-CB97-E20AD12D3C8F}"/>
              </a:ext>
            </a:extLst>
          </p:cNvPr>
          <p:cNvSpPr/>
          <p:nvPr/>
        </p:nvSpPr>
        <p:spPr>
          <a:xfrm>
            <a:off x="10604915" y="2999935"/>
            <a:ext cx="1354706" cy="100330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6EA78-BC23-44EA-EAE6-717AA6E152F5}"/>
              </a:ext>
            </a:extLst>
          </p:cNvPr>
          <p:cNvSpPr txBox="1"/>
          <p:nvPr/>
        </p:nvSpPr>
        <p:spPr>
          <a:xfrm>
            <a:off x="480087" y="3721499"/>
            <a:ext cx="6337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Significant trans-basin diversions: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</a:rPr>
              <a:t>New York City</a:t>
            </a:r>
            <a:r>
              <a:rPr lang="en-US" sz="3200" dirty="0"/>
              <a:t>: 	800 MGD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</a:rPr>
              <a:t>New Jersey</a:t>
            </a:r>
            <a:r>
              <a:rPr lang="en-US" sz="3200" dirty="0"/>
              <a:t>:  	100 MGD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50C4E-832D-0A6B-8D93-330CFF298997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107610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516E6-3485-32A8-C5D2-E6D84D45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94F78-150E-8837-744B-29D74D1E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E14AA-BE7C-14D5-1529-52BC5FEF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0028-343F-90D8-7929-F3E7F91B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5532F3-918C-CFBE-2FCF-75D80A87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Water resource management policies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0D876-6D73-1480-E48B-6ED83952BA73}"/>
              </a:ext>
            </a:extLst>
          </p:cNvPr>
          <p:cNvSpPr txBox="1"/>
          <p:nvPr/>
        </p:nvSpPr>
        <p:spPr>
          <a:xfrm>
            <a:off x="393699" y="1159723"/>
            <a:ext cx="690880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Policies governing management:</a:t>
            </a: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1961: Compact</a:t>
            </a: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Water Code</a:t>
            </a: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002060"/>
                </a:solidFill>
              </a:rPr>
              <a:t>2017: Flexible Flow Management Program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3FB30C-F99A-2E9D-BE10-F6EA7FB2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01" y="1001394"/>
            <a:ext cx="2389943" cy="3087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6CCD33-B1A1-D925-CE3F-EEE6D1B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327" y="2223007"/>
            <a:ext cx="2389945" cy="3067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B08D17-9EC6-3B46-0DD7-AE81F889B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47" y="3195489"/>
            <a:ext cx="2392545" cy="3067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881C3-6933-6492-4D9B-C24D1D2F1D06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49542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70E8-FD47-CF4E-BAB7-A92D9FD3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7E087-0230-ED98-F479-63AB1FEC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20F9-E2C5-4098-A37B-9295F36B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FC9B-4ECD-200D-B5E6-F7B30E64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15E513-A768-0817-892A-5235E73B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 (FFMP)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36DB06-D0BE-F57C-9543-05822EBB84A2}"/>
              </a:ext>
            </a:extLst>
          </p:cNvPr>
          <p:cNvSpPr txBox="1"/>
          <p:nvPr/>
        </p:nvSpPr>
        <p:spPr>
          <a:xfrm>
            <a:off x="609756" y="1192032"/>
            <a:ext cx="747014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2800" b="1" dirty="0">
                <a:solidFill>
                  <a:srgbClr val="002060"/>
                </a:solidFill>
              </a:rPr>
              <a:t>FFMP provides basin-wide specifications for: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Reservoir releases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Max diversions (NYC &amp; NJ)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Minimum flow objectives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Drought response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Flood mitigation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Salinity repulsion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982BDE-241C-E005-BC63-E2AC66EC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01" y="1001394"/>
            <a:ext cx="2389943" cy="3087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E6D248-1472-5ACD-41C9-E560F3A6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327" y="2223007"/>
            <a:ext cx="2389945" cy="3067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DAB760-1BBE-B8E4-405A-117BC617C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47" y="3195489"/>
            <a:ext cx="2392545" cy="3067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D406FF-A3F8-FDDC-9761-54512949BC66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07655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5543-FB31-683D-EF71-3AAF1170B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1336-16C0-7404-A86B-2765A3D8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59A7-C7D0-32B1-BB96-493D6EFD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B735-9B00-F02D-7201-1E4736AB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2CB7B2-45D7-E702-4C96-1BEBCE11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</a:t>
            </a:r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795BD140-87BB-755B-BB1D-0179D14A44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7B609-E94C-F4F0-86D9-3343652DB8DB}"/>
              </a:ext>
            </a:extLst>
          </p:cNvPr>
          <p:cNvSpPr txBox="1"/>
          <p:nvPr/>
        </p:nvSpPr>
        <p:spPr>
          <a:xfrm>
            <a:off x="511360" y="1440937"/>
            <a:ext cx="6721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NYC is </a:t>
            </a:r>
            <a:r>
              <a:rPr lang="en-US" sz="2800" b="1" dirty="0">
                <a:solidFill>
                  <a:srgbClr val="002060"/>
                </a:solidFill>
              </a:rPr>
              <a:t>required by the FFMP</a:t>
            </a:r>
            <a:r>
              <a:rPr lang="en-US" sz="2800" dirty="0"/>
              <a:t> to make </a:t>
            </a:r>
            <a:r>
              <a:rPr lang="en-US" sz="2800" b="1" dirty="0">
                <a:solidFill>
                  <a:srgbClr val="002060"/>
                </a:solidFill>
              </a:rPr>
              <a:t>reservoir releases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necessary to maintain </a:t>
            </a:r>
            <a:r>
              <a:rPr lang="en-US" sz="2800" b="1" dirty="0">
                <a:solidFill>
                  <a:srgbClr val="002060"/>
                </a:solidFill>
              </a:rPr>
              <a:t>downstream flow targets </a:t>
            </a:r>
            <a:r>
              <a:rPr lang="en-US" sz="2800" dirty="0"/>
              <a:t>at: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9EDB18-63B5-1276-4F55-AAC600F89875}"/>
              </a:ext>
            </a:extLst>
          </p:cNvPr>
          <p:cNvSpPr/>
          <p:nvPr/>
        </p:nvSpPr>
        <p:spPr>
          <a:xfrm>
            <a:off x="8610600" y="749300"/>
            <a:ext cx="3070040" cy="12700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BF7C2-1DF8-9632-886C-70C34D38C4DE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21192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6D13-50B2-672E-DEAB-F95777AE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1AED-E13A-33DD-4322-A714BA5D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082E-9D89-7848-388F-84F4C442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61BB-C55E-F4D9-B535-C43C9BB9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44E230-F193-C104-2BFF-38BCF63C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</a:t>
            </a:r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CFA827F9-BD76-63AD-B678-51430BCE6B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999FA-4437-97AE-CAE2-67C8C7D5C762}"/>
              </a:ext>
            </a:extLst>
          </p:cNvPr>
          <p:cNvSpPr txBox="1"/>
          <p:nvPr/>
        </p:nvSpPr>
        <p:spPr>
          <a:xfrm>
            <a:off x="511360" y="1440937"/>
            <a:ext cx="6721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NYC is </a:t>
            </a:r>
            <a:r>
              <a:rPr lang="en-US" sz="2800" b="1" dirty="0">
                <a:solidFill>
                  <a:srgbClr val="002060"/>
                </a:solidFill>
              </a:rPr>
              <a:t>required by the FFMP</a:t>
            </a:r>
            <a:r>
              <a:rPr lang="en-US" sz="2800" dirty="0"/>
              <a:t> to make </a:t>
            </a:r>
            <a:r>
              <a:rPr lang="en-US" sz="2800" b="1" dirty="0">
                <a:solidFill>
                  <a:srgbClr val="002060"/>
                </a:solidFill>
              </a:rPr>
              <a:t>reservoir releases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necessary to maintain </a:t>
            </a:r>
            <a:r>
              <a:rPr lang="en-US" sz="2800" b="1" dirty="0">
                <a:solidFill>
                  <a:srgbClr val="002060"/>
                </a:solidFill>
              </a:rPr>
              <a:t>downstream flow targets </a:t>
            </a:r>
            <a:r>
              <a:rPr lang="en-US" sz="2800" dirty="0"/>
              <a:t>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C20C0-C6B5-CFC7-6F47-5A9C48101D79}"/>
              </a:ext>
            </a:extLst>
          </p:cNvPr>
          <p:cNvSpPr txBox="1"/>
          <p:nvPr/>
        </p:nvSpPr>
        <p:spPr>
          <a:xfrm>
            <a:off x="1683071" y="3010039"/>
            <a:ext cx="313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Montague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2C2BD-EF5A-464E-F45E-42377E98DEBB}"/>
              </a:ext>
            </a:extLst>
          </p:cNvPr>
          <p:cNvSpPr txBox="1"/>
          <p:nvPr/>
        </p:nvSpPr>
        <p:spPr>
          <a:xfrm>
            <a:off x="1508964" y="3561354"/>
            <a:ext cx="313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Trenton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5DA50A-C870-56F6-617B-C48F938E64F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19302" y="2671011"/>
            <a:ext cx="5399519" cy="66219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2C78F-AF2E-A614-4A9A-82EFAE2CF18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645195" y="3884520"/>
            <a:ext cx="5573626" cy="64475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049ED6-B80F-3257-B393-164F57DD973A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27546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0F2CD-04FA-075F-F4B1-5B60B801B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3E8FF-2459-F41B-0940-B7986ACD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2BC42-768D-B491-1B0B-85712FFF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6094-7DBC-8F6B-7A30-16CEC410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898172-B1BB-710E-7961-D89D7BB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</a:t>
            </a:r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2B6AE407-8D0F-E0B5-AD57-FA2B80C11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49240-C2F2-9E9A-8333-A8A0EA1615BC}"/>
              </a:ext>
            </a:extLst>
          </p:cNvPr>
          <p:cNvSpPr txBox="1"/>
          <p:nvPr/>
        </p:nvSpPr>
        <p:spPr>
          <a:xfrm>
            <a:off x="307497" y="1192032"/>
            <a:ext cx="6721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Streamflow targets </a:t>
            </a:r>
            <a:r>
              <a:rPr lang="en-US" sz="2800" dirty="0"/>
              <a:t>at Trenton are designed to </a:t>
            </a:r>
            <a:r>
              <a:rPr lang="en-US" sz="2800" b="1" dirty="0">
                <a:solidFill>
                  <a:srgbClr val="002060"/>
                </a:solidFill>
              </a:rPr>
              <a:t>protect Philadelphia’s water supply </a:t>
            </a:r>
            <a:r>
              <a:rPr lang="en-US" sz="2800" dirty="0"/>
              <a:t>from </a:t>
            </a:r>
            <a:r>
              <a:rPr lang="en-US" sz="2800" b="1" dirty="0">
                <a:solidFill>
                  <a:srgbClr val="002060"/>
                </a:solidFill>
              </a:rPr>
              <a:t>salinity intrusion</a:t>
            </a:r>
            <a:r>
              <a:rPr lang="en-US" sz="28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533E6F-928D-F0CF-57E0-A21D5863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477348"/>
            <a:ext cx="4156877" cy="360725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FF5BD7-AA1B-DB7D-3E3A-8B87C89DE4D1}"/>
              </a:ext>
            </a:extLst>
          </p:cNvPr>
          <p:cNvSpPr/>
          <p:nvPr/>
        </p:nvSpPr>
        <p:spPr>
          <a:xfrm>
            <a:off x="8826500" y="4673600"/>
            <a:ext cx="1549400" cy="16286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738636-0336-6CD9-DA03-8BA8A11E1BDA}"/>
              </a:ext>
            </a:extLst>
          </p:cNvPr>
          <p:cNvCxnSpPr>
            <a:cxnSpLocks/>
          </p:cNvCxnSpPr>
          <p:nvPr/>
        </p:nvCxnSpPr>
        <p:spPr>
          <a:xfrm>
            <a:off x="7725577" y="2477348"/>
            <a:ext cx="2650323" cy="21962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E6A9B2-EC6F-CA0E-0305-C4D397AF8329}"/>
              </a:ext>
            </a:extLst>
          </p:cNvPr>
          <p:cNvCxnSpPr>
            <a:cxnSpLocks/>
          </p:cNvCxnSpPr>
          <p:nvPr/>
        </p:nvCxnSpPr>
        <p:spPr>
          <a:xfrm>
            <a:off x="3568700" y="6084600"/>
            <a:ext cx="5257800" cy="21763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2B319E8-4032-F5EF-0A69-EE029D1B08B2}"/>
              </a:ext>
            </a:extLst>
          </p:cNvPr>
          <p:cNvSpPr/>
          <p:nvPr/>
        </p:nvSpPr>
        <p:spPr>
          <a:xfrm>
            <a:off x="5236569" y="3327401"/>
            <a:ext cx="1259122" cy="17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50158-B07B-5A89-4C7A-BB2DEF14D463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22160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597D1-7A60-0444-B4DB-25915B8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21A2-5B28-29B2-F9CA-E2CF3309A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4B4A-3092-CC2B-1868-05819CD3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6CED4-AC83-27DD-4189-5CA681BA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B996E0-AE20-764E-1954-F2DC120B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</a:t>
            </a:r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626A32F4-0B1A-BFB2-755C-1A63789A4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60726-7200-C7D8-87E4-11F0EE13D0E0}"/>
              </a:ext>
            </a:extLst>
          </p:cNvPr>
          <p:cNvSpPr txBox="1"/>
          <p:nvPr/>
        </p:nvSpPr>
        <p:spPr>
          <a:xfrm>
            <a:off x="307497" y="1192032"/>
            <a:ext cx="6721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Streamflow targets </a:t>
            </a:r>
            <a:r>
              <a:rPr lang="en-US" sz="2800" dirty="0"/>
              <a:t>at Trenton are designed to </a:t>
            </a:r>
            <a:r>
              <a:rPr lang="en-US" sz="2800" b="1" dirty="0">
                <a:solidFill>
                  <a:srgbClr val="002060"/>
                </a:solidFill>
              </a:rPr>
              <a:t>protect Philadelphia’s water supply </a:t>
            </a:r>
            <a:r>
              <a:rPr lang="en-US" sz="2800" dirty="0"/>
              <a:t>from </a:t>
            </a:r>
            <a:r>
              <a:rPr lang="en-US" sz="2800" b="1" dirty="0">
                <a:solidFill>
                  <a:srgbClr val="002060"/>
                </a:solidFill>
              </a:rPr>
              <a:t>salinity intrusion</a:t>
            </a:r>
            <a:r>
              <a:rPr lang="en-US" sz="28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A5DD25-754F-4262-8B17-41C7C163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477348"/>
            <a:ext cx="4156877" cy="360725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4B9C47-BB4D-9D2E-711A-4A39F9BC8A92}"/>
              </a:ext>
            </a:extLst>
          </p:cNvPr>
          <p:cNvSpPr/>
          <p:nvPr/>
        </p:nvSpPr>
        <p:spPr>
          <a:xfrm>
            <a:off x="8826500" y="4673600"/>
            <a:ext cx="1549400" cy="16286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6DD691-FA1E-5FEA-B5A0-CF2E4B88BD6A}"/>
              </a:ext>
            </a:extLst>
          </p:cNvPr>
          <p:cNvCxnSpPr>
            <a:cxnSpLocks/>
          </p:cNvCxnSpPr>
          <p:nvPr/>
        </p:nvCxnSpPr>
        <p:spPr>
          <a:xfrm>
            <a:off x="7725577" y="2477348"/>
            <a:ext cx="2650323" cy="21962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B306EC-A6B1-4E14-287C-B790A9FB77EB}"/>
              </a:ext>
            </a:extLst>
          </p:cNvPr>
          <p:cNvCxnSpPr>
            <a:cxnSpLocks/>
          </p:cNvCxnSpPr>
          <p:nvPr/>
        </p:nvCxnSpPr>
        <p:spPr>
          <a:xfrm>
            <a:off x="3568700" y="6084600"/>
            <a:ext cx="5257800" cy="21763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F4901E-6EE5-8F37-5F10-CB8DD8227801}"/>
              </a:ext>
            </a:extLst>
          </p:cNvPr>
          <p:cNvSpPr/>
          <p:nvPr/>
        </p:nvSpPr>
        <p:spPr>
          <a:xfrm>
            <a:off x="415347" y="4020908"/>
            <a:ext cx="3594100" cy="9400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“Salt front” location during 1960s drought.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D5FC3-BE5C-544B-8784-B9803666E07C}"/>
              </a:ext>
            </a:extLst>
          </p:cNvPr>
          <p:cNvSpPr/>
          <p:nvPr/>
        </p:nvSpPr>
        <p:spPr>
          <a:xfrm>
            <a:off x="5236569" y="3327401"/>
            <a:ext cx="1259122" cy="17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B8CAD0-AEDE-71F4-B9DA-F02EF13B491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009447" y="3694789"/>
            <a:ext cx="2359827" cy="7961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E37BA8-5601-38B2-93A5-7A80569A5349}"/>
              </a:ext>
            </a:extLst>
          </p:cNvPr>
          <p:cNvSpPr/>
          <p:nvPr/>
        </p:nvSpPr>
        <p:spPr>
          <a:xfrm>
            <a:off x="408791" y="2828954"/>
            <a:ext cx="3594100" cy="9400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Philadelphia’s drinking water intake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E09DB1-432A-3E7E-458A-AF64B37431C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002891" y="3298968"/>
            <a:ext cx="2889615" cy="263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230D1D-616E-2C2C-CCAB-36027B3C91D5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546284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CE2F-A47D-0A80-52B2-9DAF425A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9790-54F3-F440-34B0-1B1550E5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02492-FD1F-1BDD-8EE2-C9BEF3DF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5576D-CC8F-CAAE-8E57-6940A7A9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D3F012-3D32-C0D1-9A34-30E07754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Flow Management Program</a:t>
            </a:r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BFA3DA40-F04E-D58E-7454-8DB2ECFAAB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6" r="1514" b="1081"/>
          <a:stretch/>
        </p:blipFill>
        <p:spPr bwMode="auto">
          <a:xfrm>
            <a:off x="8079896" y="555763"/>
            <a:ext cx="3804607" cy="574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F1A7D-0A50-BA91-F116-B31CC5D8011A}"/>
              </a:ext>
            </a:extLst>
          </p:cNvPr>
          <p:cNvSpPr txBox="1"/>
          <p:nvPr/>
        </p:nvSpPr>
        <p:spPr>
          <a:xfrm>
            <a:off x="307497" y="1192032"/>
            <a:ext cx="6721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Streamflow targets </a:t>
            </a:r>
            <a:r>
              <a:rPr lang="en-US" sz="2800" dirty="0"/>
              <a:t>at Trenton are designed to </a:t>
            </a:r>
            <a:r>
              <a:rPr lang="en-US" sz="2800" b="1" dirty="0">
                <a:solidFill>
                  <a:srgbClr val="002060"/>
                </a:solidFill>
              </a:rPr>
              <a:t>protect Philadelphia’s water supply </a:t>
            </a:r>
            <a:r>
              <a:rPr lang="en-US" sz="2800" dirty="0"/>
              <a:t>from </a:t>
            </a:r>
            <a:r>
              <a:rPr lang="en-US" sz="2800" b="1" dirty="0">
                <a:solidFill>
                  <a:srgbClr val="002060"/>
                </a:solidFill>
              </a:rPr>
              <a:t>salinity intrusion</a:t>
            </a:r>
            <a:r>
              <a:rPr lang="en-US" sz="28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1B15A3-A3F5-855C-6C0E-32C0939E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477348"/>
            <a:ext cx="4156877" cy="360725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533FFE-2D8B-506B-EC66-185CA3F14D5B}"/>
              </a:ext>
            </a:extLst>
          </p:cNvPr>
          <p:cNvSpPr/>
          <p:nvPr/>
        </p:nvSpPr>
        <p:spPr>
          <a:xfrm>
            <a:off x="8826500" y="4673600"/>
            <a:ext cx="1549400" cy="16286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227C6E-49E3-D87D-7DC4-1A1A20DC645D}"/>
              </a:ext>
            </a:extLst>
          </p:cNvPr>
          <p:cNvCxnSpPr>
            <a:cxnSpLocks/>
          </p:cNvCxnSpPr>
          <p:nvPr/>
        </p:nvCxnSpPr>
        <p:spPr>
          <a:xfrm>
            <a:off x="7725577" y="2477348"/>
            <a:ext cx="2650323" cy="21962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D16FE9-8483-E766-0FCE-7FB1766A5F92}"/>
              </a:ext>
            </a:extLst>
          </p:cNvPr>
          <p:cNvCxnSpPr>
            <a:cxnSpLocks/>
          </p:cNvCxnSpPr>
          <p:nvPr/>
        </p:nvCxnSpPr>
        <p:spPr>
          <a:xfrm>
            <a:off x="3568700" y="6084600"/>
            <a:ext cx="5257800" cy="21763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F0C3ED-5DCF-5747-2974-7F0D04F1C865}"/>
              </a:ext>
            </a:extLst>
          </p:cNvPr>
          <p:cNvSpPr/>
          <p:nvPr/>
        </p:nvSpPr>
        <p:spPr>
          <a:xfrm>
            <a:off x="415347" y="4020908"/>
            <a:ext cx="3594100" cy="9400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Salt front location during 1960s drought.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5574E-7F81-456E-A00B-88844BFBD17C}"/>
              </a:ext>
            </a:extLst>
          </p:cNvPr>
          <p:cNvSpPr/>
          <p:nvPr/>
        </p:nvSpPr>
        <p:spPr>
          <a:xfrm>
            <a:off x="5236569" y="3327401"/>
            <a:ext cx="1259122" cy="17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AA43A0-877B-78E5-A8BE-BB2CD99F814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009447" y="3694789"/>
            <a:ext cx="2359827" cy="7961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CCBDAF-C1C7-1414-06F3-A0C3937B3482}"/>
              </a:ext>
            </a:extLst>
          </p:cNvPr>
          <p:cNvSpPr/>
          <p:nvPr/>
        </p:nvSpPr>
        <p:spPr>
          <a:xfrm>
            <a:off x="408791" y="2828954"/>
            <a:ext cx="3594100" cy="9400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Philadelphia’s drinking water intake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E66264-F80E-3FA7-507C-EF01D2117D8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002891" y="3298968"/>
            <a:ext cx="2889615" cy="263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FF00D45-2E14-9A49-6586-7EC951638F77}"/>
              </a:ext>
            </a:extLst>
          </p:cNvPr>
          <p:cNvSpPr/>
          <p:nvPr/>
        </p:nvSpPr>
        <p:spPr>
          <a:xfrm>
            <a:off x="226342" y="953633"/>
            <a:ext cx="11801226" cy="5348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523CA-730B-01DE-B7AD-C0412646EA85}"/>
              </a:ext>
            </a:extLst>
          </p:cNvPr>
          <p:cNvSpPr/>
          <p:nvPr/>
        </p:nvSpPr>
        <p:spPr>
          <a:xfrm>
            <a:off x="7932601" y="394582"/>
            <a:ext cx="4156877" cy="55905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1FC621-EEB3-03A1-EE90-8E111A7F7435}"/>
              </a:ext>
            </a:extLst>
          </p:cNvPr>
          <p:cNvSpPr/>
          <p:nvPr/>
        </p:nvSpPr>
        <p:spPr>
          <a:xfrm>
            <a:off x="838200" y="1529661"/>
            <a:ext cx="10515599" cy="38066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Prior to this work, there was 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no open-source model </a:t>
            </a:r>
            <a:r>
              <a:rPr lang="en-US" sz="4400" dirty="0">
                <a:solidFill>
                  <a:schemeClr val="tx1"/>
                </a:solidFill>
              </a:rPr>
              <a:t>for the basin, which </a:t>
            </a:r>
            <a:r>
              <a:rPr lang="en-US" sz="4400" b="1" dirty="0">
                <a:solidFill>
                  <a:srgbClr val="002060"/>
                </a:solidFill>
              </a:rPr>
              <a:t>prevented policy performance evaluation</a:t>
            </a:r>
            <a:r>
              <a:rPr lang="en-US" sz="4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6ADE0-E4C9-B5DA-594A-89E021817E00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784273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C573-214B-348F-1913-EFADE8F4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92E96-B30F-DA7A-B4B5-9E758F17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DE97-08AC-4CAF-A7A0-E29E7CA30F01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46602-82E1-8B52-3F37-E492099E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pic>
        <p:nvPicPr>
          <p:cNvPr id="2050" name="Picture 2" descr="Race Street Pier, Delaware River Waterfront, Philadelphia">
            <a:extLst>
              <a:ext uri="{FF2B5EF4-FFF2-40B4-BE49-F238E27FC236}">
                <a16:creationId xmlns:a16="http://schemas.microsoft.com/office/drawing/2014/main" id="{CD482949-C2EB-79C8-565A-04440ADC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F14BB-4267-21E9-2953-A1BC737E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00D0D7-CD73-748C-CD16-A598E416B05F}"/>
              </a:ext>
            </a:extLst>
          </p:cNvPr>
          <p:cNvSpPr/>
          <p:nvPr/>
        </p:nvSpPr>
        <p:spPr>
          <a:xfrm>
            <a:off x="0" y="1295400"/>
            <a:ext cx="9538636" cy="2921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36239-A8EC-6105-DE51-88CE4FC6B0F1}"/>
              </a:ext>
            </a:extLst>
          </p:cNvPr>
          <p:cNvSpPr txBox="1"/>
          <p:nvPr/>
        </p:nvSpPr>
        <p:spPr>
          <a:xfrm>
            <a:off x="1944503" y="2094180"/>
            <a:ext cx="8968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Pywr-DRB</a:t>
            </a:r>
          </a:p>
          <a:p>
            <a:r>
              <a:rPr lang="en-US" sz="4000" b="1" dirty="0">
                <a:solidFill>
                  <a:srgbClr val="002060"/>
                </a:solidFill>
              </a:rPr>
              <a:t>Water Resource Systems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07CF2-8ABE-B41D-9334-8C6E9442816C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F8BD9C-AE06-31CF-1912-7EF3BFEE510E}"/>
              </a:ext>
            </a:extLst>
          </p:cNvPr>
          <p:cNvSpPr txBox="1"/>
          <p:nvPr/>
        </p:nvSpPr>
        <p:spPr>
          <a:xfrm>
            <a:off x="0" y="6402622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Photo credit: Jon Lovetta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701E8C-B8E9-40EF-A775-43F9E4447B49}"/>
              </a:ext>
            </a:extLst>
          </p:cNvPr>
          <p:cNvCxnSpPr>
            <a:cxnSpLocks/>
          </p:cNvCxnSpPr>
          <p:nvPr/>
        </p:nvCxnSpPr>
        <p:spPr>
          <a:xfrm>
            <a:off x="1400677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A09EF7-3412-9EE7-3F8E-CAC318748CEC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5C8C6-3076-ECA6-7058-98E217203EA8}"/>
              </a:ext>
            </a:extLst>
          </p:cNvPr>
          <p:cNvCxnSpPr>
            <a:cxnSpLocks/>
          </p:cNvCxnSpPr>
          <p:nvPr/>
        </p:nvCxnSpPr>
        <p:spPr>
          <a:xfrm>
            <a:off x="1204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8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EDE4-A3D9-B886-8DC0-583F95A8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A9F-D59A-D8D8-D11C-EC9883F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064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Spoilers: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04A7-4369-561C-9D3F-1C3C9F8F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516" y="1145169"/>
            <a:ext cx="8998284" cy="2283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Stakeholders in the Delaware River Basin ask the question: </a:t>
            </a:r>
          </a:p>
          <a:p>
            <a:pPr marL="0" indent="0">
              <a:buNone/>
            </a:pPr>
            <a:r>
              <a:rPr lang="en-US" sz="2800" dirty="0"/>
              <a:t>“What if the </a:t>
            </a:r>
            <a:r>
              <a:rPr lang="en-US" sz="2800" b="1" dirty="0">
                <a:solidFill>
                  <a:srgbClr val="002060"/>
                </a:solidFill>
              </a:rPr>
              <a:t>1960s drought of record </a:t>
            </a:r>
            <a:r>
              <a:rPr lang="en-US" sz="2800" dirty="0"/>
              <a:t>happened today, with </a:t>
            </a:r>
            <a:r>
              <a:rPr lang="en-US" sz="2800" b="1" dirty="0">
                <a:solidFill>
                  <a:srgbClr val="002060"/>
                </a:solidFill>
              </a:rPr>
              <a:t>current management policies</a:t>
            </a:r>
            <a:r>
              <a:rPr lang="en-US" sz="2800" dirty="0"/>
              <a:t>?”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FEF05-CE71-C276-838A-164044E0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18FF-1067-8168-D14A-CE1317C0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ECA7-CE5F-ADE8-264B-7A185535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879FD5-0A08-94C4-E5FE-9429827C78B9}"/>
              </a:ext>
            </a:extLst>
          </p:cNvPr>
          <p:cNvSpPr/>
          <p:nvPr/>
        </p:nvSpPr>
        <p:spPr>
          <a:xfrm>
            <a:off x="1002629" y="1227904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1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F7ABB-182E-D1B5-27BE-279A6345E8E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1540269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B8DCB-B2B1-4B33-96AB-650DD61F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8FA5-8B5C-48BA-8A82-AA7E3CD8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D923-34F9-4A64-BC1C-EE565369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1A5EFD-148B-FA5E-6FBB-5651FDB2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Open-Source Pywr-DRB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A6343-45A4-7920-F95E-134DF5C6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394"/>
            <a:ext cx="10063667" cy="5027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2B9B6-FCAC-C918-4883-988AE85E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2" y="2633111"/>
            <a:ext cx="4715434" cy="356172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48A17847-9384-0D37-D868-C231CE643F2B}"/>
              </a:ext>
            </a:extLst>
          </p:cNvPr>
          <p:cNvSpPr/>
          <p:nvPr/>
        </p:nvSpPr>
        <p:spPr>
          <a:xfrm>
            <a:off x="6992472" y="1001394"/>
            <a:ext cx="4715434" cy="717647"/>
          </a:xfrm>
          <a:prstGeom prst="snip2Diag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hlinkClick r:id="rId4"/>
              </a:rPr>
              <a:t>https://pywr-drb.github.io/Pywr-DRB/intro.html#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37E9C-5CC5-B3D1-16E5-5367C39B8FE3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95033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4E38F-C05F-FC08-8016-C63E691C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C6FF-E5E8-E336-9183-8F89E8A9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 model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52A74-F9B0-55D3-B962-D916FBF7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BDD68-1532-9D9A-D8C6-478D8A26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A87DF-4963-EA9F-5F3F-4A070A5D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EAA36-BA97-F7FE-6689-5E7719585D96}"/>
              </a:ext>
            </a:extLst>
          </p:cNvPr>
          <p:cNvSpPr txBox="1"/>
          <p:nvPr/>
        </p:nvSpPr>
        <p:spPr>
          <a:xfrm>
            <a:off x="838200" y="1258349"/>
            <a:ext cx="61162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Components of </a:t>
            </a:r>
            <a:r>
              <a:rPr lang="en-US" sz="2400" b="1" dirty="0" err="1">
                <a:solidFill>
                  <a:srgbClr val="002060"/>
                </a:solidFill>
              </a:rPr>
              <a:t>Pywr</a:t>
            </a:r>
            <a:r>
              <a:rPr lang="en-US" sz="2400" b="1" dirty="0">
                <a:solidFill>
                  <a:srgbClr val="002060"/>
                </a:solidFill>
              </a:rPr>
              <a:t>-DRB: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Node-Edge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17 reservoirs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14 reaches of interest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Gages, flow targets, outlets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 interbasin transfers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E3CCB-8210-A7AD-1694-59ABE71EC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3" t="4769" r="6875" b="5698"/>
          <a:stretch/>
        </p:blipFill>
        <p:spPr>
          <a:xfrm>
            <a:off x="7183904" y="327074"/>
            <a:ext cx="4169877" cy="614016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19D3F-0800-26D0-69B0-FE8966AF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21" y="4648216"/>
            <a:ext cx="1301153" cy="161718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F313C-6083-4D59-E2CD-7350A0E64646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59954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6691B-F491-5D0B-93B0-5FA0001C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E803-CED1-EF77-966F-2D1CE523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 model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3B8F-1A8E-295F-D036-A5559CC9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61063-4130-BDD9-1CDA-CC114A7D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0BAB-E876-C451-5635-BDA84239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0FFF4-AFC6-007C-C32E-5AAE2371978A}"/>
              </a:ext>
            </a:extLst>
          </p:cNvPr>
          <p:cNvSpPr txBox="1"/>
          <p:nvPr/>
        </p:nvSpPr>
        <p:spPr>
          <a:xfrm>
            <a:off x="838200" y="1258349"/>
            <a:ext cx="6116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Components of </a:t>
            </a:r>
            <a:r>
              <a:rPr lang="en-US" sz="2400" b="1" dirty="0" err="1">
                <a:solidFill>
                  <a:srgbClr val="002060"/>
                </a:solidFill>
              </a:rPr>
              <a:t>Pywr</a:t>
            </a:r>
            <a:r>
              <a:rPr lang="en-US" sz="2400" b="1" dirty="0">
                <a:solidFill>
                  <a:srgbClr val="002060"/>
                </a:solidFill>
              </a:rPr>
              <a:t>-DRB: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Node-Edge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Reservoir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Catchment Inflows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Daily timestep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73B30-06B5-331B-65CE-1ABFBC5CC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3" t="4769" r="6875" b="5698"/>
          <a:stretch/>
        </p:blipFill>
        <p:spPr>
          <a:xfrm>
            <a:off x="7183904" y="327074"/>
            <a:ext cx="4169877" cy="614016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AB7C9-FFBA-C46F-96BD-8C9F08F6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21" y="4648216"/>
            <a:ext cx="1301153" cy="161718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D34E5-5AE4-A912-6A88-8F93AF51D8E8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14953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3342-31C8-E3DE-06F6-1B3FF8DB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64ED-B752-ED6A-43E9-7631FBE0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 model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57FD6-A649-66B1-E11D-88BFEBF9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42244-19A5-A816-9724-421E84E4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F20A-69DC-D2A5-6A5B-8720342B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AB538-A5D5-4891-8183-2F098CBE7C44}"/>
              </a:ext>
            </a:extLst>
          </p:cNvPr>
          <p:cNvSpPr txBox="1"/>
          <p:nvPr/>
        </p:nvSpPr>
        <p:spPr>
          <a:xfrm>
            <a:off x="838200" y="1258349"/>
            <a:ext cx="6116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Components of </a:t>
            </a:r>
            <a:r>
              <a:rPr lang="en-US" sz="2400" b="1" dirty="0" err="1">
                <a:solidFill>
                  <a:srgbClr val="002060"/>
                </a:solidFill>
              </a:rPr>
              <a:t>Pywr</a:t>
            </a:r>
            <a:r>
              <a:rPr lang="en-US" sz="2400" b="1" dirty="0">
                <a:solidFill>
                  <a:srgbClr val="002060"/>
                </a:solidFill>
              </a:rPr>
              <a:t>-DRB: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Node-Edge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Reservoir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Catchment Inflows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Daily timestep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505BE-D467-F20C-7DA3-CB113C4FF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3" t="4769" r="6875" b="5698"/>
          <a:stretch/>
        </p:blipFill>
        <p:spPr>
          <a:xfrm>
            <a:off x="7183904" y="327074"/>
            <a:ext cx="4169877" cy="614016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D1D3A6-EEB1-98A0-827E-9A48980B8DDB}"/>
              </a:ext>
            </a:extLst>
          </p:cNvPr>
          <p:cNvSpPr/>
          <p:nvPr/>
        </p:nvSpPr>
        <p:spPr>
          <a:xfrm>
            <a:off x="727969" y="3429000"/>
            <a:ext cx="2503503" cy="83437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63679-E016-A6A4-4D31-841A79090DE6}"/>
              </a:ext>
            </a:extLst>
          </p:cNvPr>
          <p:cNvSpPr/>
          <p:nvPr/>
        </p:nvSpPr>
        <p:spPr>
          <a:xfrm>
            <a:off x="608769" y="1882065"/>
            <a:ext cx="3972109" cy="83437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67818-82D0-11D1-140D-AF35DC3788AA}"/>
              </a:ext>
            </a:extLst>
          </p:cNvPr>
          <p:cNvSpPr txBox="1"/>
          <p:nvPr/>
        </p:nvSpPr>
        <p:spPr>
          <a:xfrm>
            <a:off x="1130907" y="4802997"/>
            <a:ext cx="52612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Catchment inflow </a:t>
            </a:r>
            <a:r>
              <a:rPr lang="en-US" sz="2400" dirty="0"/>
              <a:t>&amp;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demand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timeseries </a:t>
            </a:r>
            <a:r>
              <a:rPr lang="en-US" sz="2400" dirty="0"/>
              <a:t>at nodes are the primary model </a:t>
            </a:r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0518-6567-0542-7FC9-812C1051BB3C}"/>
              </a:ext>
            </a:extLst>
          </p:cNvPr>
          <p:cNvCxnSpPr>
            <a:cxnSpLocks/>
          </p:cNvCxnSpPr>
          <p:nvPr/>
        </p:nvCxnSpPr>
        <p:spPr>
          <a:xfrm>
            <a:off x="981006" y="4726191"/>
            <a:ext cx="0" cy="9906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A4BC122-A3CC-EA9F-9168-ABEE96E2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21" y="4648216"/>
            <a:ext cx="1301153" cy="161718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EE2152-BADC-4984-AE70-7783FFA2E55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14321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6FD4-CC3A-2C1C-7D83-DDE11356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72CF-4A99-F639-DEC6-3FF12A2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 model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5AE38-6841-8DA1-09A3-A00512EB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8ADD-3828-577B-D24D-C9B500ED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5379-7C0F-6D9A-D3E8-D0A59E0F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552E4-02DF-EF71-1C54-60650BCDE7D0}"/>
              </a:ext>
            </a:extLst>
          </p:cNvPr>
          <p:cNvSpPr txBox="1"/>
          <p:nvPr/>
        </p:nvSpPr>
        <p:spPr>
          <a:xfrm>
            <a:off x="838200" y="1258349"/>
            <a:ext cx="61162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Components of </a:t>
            </a:r>
            <a:r>
              <a:rPr lang="en-US" sz="2400" b="1" dirty="0" err="1">
                <a:solidFill>
                  <a:srgbClr val="002060"/>
                </a:solidFill>
              </a:rPr>
              <a:t>Pywr</a:t>
            </a:r>
            <a:r>
              <a:rPr lang="en-US" sz="2400" b="1" dirty="0">
                <a:solidFill>
                  <a:srgbClr val="002060"/>
                </a:solidFill>
              </a:rPr>
              <a:t>-DRB: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Node-Edge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Reservoir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Catchment Inflows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Daily timestep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35865-CD14-A447-1B7B-1CF839B8D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3" t="4769" r="6875" b="5698"/>
          <a:stretch/>
        </p:blipFill>
        <p:spPr>
          <a:xfrm>
            <a:off x="7183904" y="327074"/>
            <a:ext cx="4169877" cy="614016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456CF9-A15F-06B8-4F37-0C1ED79934A7}"/>
              </a:ext>
            </a:extLst>
          </p:cNvPr>
          <p:cNvSpPr/>
          <p:nvPr/>
        </p:nvSpPr>
        <p:spPr>
          <a:xfrm>
            <a:off x="727969" y="2716444"/>
            <a:ext cx="3102159" cy="15469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7BD08-3265-9708-F009-B565C8291B9F}"/>
              </a:ext>
            </a:extLst>
          </p:cNvPr>
          <p:cNvSpPr/>
          <p:nvPr/>
        </p:nvSpPr>
        <p:spPr>
          <a:xfrm>
            <a:off x="608769" y="1882066"/>
            <a:ext cx="3972109" cy="4211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C39-4AF5-194E-A8B0-BDA228149039}"/>
              </a:ext>
            </a:extLst>
          </p:cNvPr>
          <p:cNvSpPr txBox="1"/>
          <p:nvPr/>
        </p:nvSpPr>
        <p:spPr>
          <a:xfrm>
            <a:off x="1122280" y="4805992"/>
            <a:ext cx="56235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Different levels of </a:t>
            </a:r>
            <a:r>
              <a:rPr lang="en-US" sz="2400" b="1" dirty="0">
                <a:solidFill>
                  <a:srgbClr val="002060"/>
                </a:solidFill>
              </a:rPr>
              <a:t>representation fidelity </a:t>
            </a:r>
            <a:r>
              <a:rPr lang="en-US" sz="2400" dirty="0"/>
              <a:t>depending on </a:t>
            </a:r>
            <a:r>
              <a:rPr lang="en-US" sz="2400" b="1" dirty="0">
                <a:solidFill>
                  <a:srgbClr val="002060"/>
                </a:solidFill>
              </a:rPr>
              <a:t>decision relevance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645743-B867-AFD8-28B1-1450AE0CFBF9}"/>
              </a:ext>
            </a:extLst>
          </p:cNvPr>
          <p:cNvCxnSpPr>
            <a:cxnSpLocks/>
          </p:cNvCxnSpPr>
          <p:nvPr/>
        </p:nvCxnSpPr>
        <p:spPr>
          <a:xfrm>
            <a:off x="981006" y="4726191"/>
            <a:ext cx="0" cy="9906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8AB72-CF9B-5964-D596-5289027C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21" y="4648216"/>
            <a:ext cx="1301153" cy="161718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5D0D60-9E2C-F7A7-2284-1F231EF95529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9075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9C6E3-BE0A-209B-7878-B9CCDEE4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CD8F-689C-FEF5-C5AE-BF59A0CC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1E92-C28B-E21F-ED68-184D475A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AAD74-BA90-0240-AFA5-6AFE9065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3CC3-C840-173F-1A8D-791AA3D8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1B4BF-81BE-206F-A7B1-DA3ED6F3B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DFEE7D-5CD4-F359-9423-402A4D9C83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45859" y="3649576"/>
            <a:ext cx="88137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EB3D93-1CED-15B4-0AA8-4F3ADEAA5531}"/>
              </a:ext>
            </a:extLst>
          </p:cNvPr>
          <p:cNvSpPr txBox="1"/>
          <p:nvPr/>
        </p:nvSpPr>
        <p:spPr>
          <a:xfrm>
            <a:off x="1308023" y="3066073"/>
            <a:ext cx="2368333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i="1" dirty="0"/>
              <a:t>Natural Flows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A72FD-FF2F-4138-B36E-1F6649343E02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1601E3-515B-8F81-E0CA-F0D9E849F73A}"/>
              </a:ext>
            </a:extLst>
          </p:cNvPr>
          <p:cNvSpPr txBox="1"/>
          <p:nvPr/>
        </p:nvSpPr>
        <p:spPr>
          <a:xfrm>
            <a:off x="8404322" y="2012000"/>
            <a:ext cx="3155755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/>
              <a:t>Managed Flows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Reservoir Storages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Diversions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Objective performance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A0EEC3C-2381-A7F3-25C8-84CD2F4881A6}"/>
              </a:ext>
            </a:extLst>
          </p:cNvPr>
          <p:cNvSpPr/>
          <p:nvPr/>
        </p:nvSpPr>
        <p:spPr>
          <a:xfrm flipH="1">
            <a:off x="7966290" y="1839982"/>
            <a:ext cx="591670" cy="3585883"/>
          </a:xfrm>
          <a:prstGeom prst="rightBrace">
            <a:avLst>
              <a:gd name="adj1" fmla="val 8333"/>
              <a:gd name="adj2" fmla="val 502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48CC4-21BD-6885-C20E-F68E39660040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54573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CD71-FA2F-8585-4CA6-16F99026C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F27A-1759-A096-2228-5F6A54A2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2795F-2C52-FE68-3D1B-C297FDB9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F082-8FA0-0DB9-8596-B0457D64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3A56C-AC3F-5498-0F7B-5D4835A6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99F3F-B0F6-C05D-459B-BB775F4E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96DB62-D602-0B83-5DE7-89831B389A5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45859" y="3649576"/>
            <a:ext cx="88137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204416-7FF2-C8A1-7997-50F6BC5E35FC}"/>
              </a:ext>
            </a:extLst>
          </p:cNvPr>
          <p:cNvSpPr txBox="1"/>
          <p:nvPr/>
        </p:nvSpPr>
        <p:spPr>
          <a:xfrm>
            <a:off x="1308023" y="3066073"/>
            <a:ext cx="2368333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b="1" i="1" dirty="0"/>
              <a:t>Natural Flows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F3C986-4CEB-1496-89D7-96B2D7DCCFE5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BF05C6-3033-7AE2-9F44-C739A81B3D41}"/>
              </a:ext>
            </a:extLst>
          </p:cNvPr>
          <p:cNvSpPr txBox="1"/>
          <p:nvPr/>
        </p:nvSpPr>
        <p:spPr>
          <a:xfrm>
            <a:off x="8404322" y="2012000"/>
            <a:ext cx="3155755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/>
              <a:t>Managed Flows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Reservoir Storages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Diversions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Objective performance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E377DB6-1B2A-2C65-CC6D-030114A79A8F}"/>
              </a:ext>
            </a:extLst>
          </p:cNvPr>
          <p:cNvSpPr/>
          <p:nvPr/>
        </p:nvSpPr>
        <p:spPr>
          <a:xfrm flipH="1">
            <a:off x="7966290" y="1839982"/>
            <a:ext cx="591670" cy="3585883"/>
          </a:xfrm>
          <a:prstGeom prst="rightBrace">
            <a:avLst>
              <a:gd name="adj1" fmla="val 8333"/>
              <a:gd name="adj2" fmla="val 502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A2AC7E-6B27-2862-AC11-478F867AA85C}"/>
              </a:ext>
            </a:extLst>
          </p:cNvPr>
          <p:cNvSpPr/>
          <p:nvPr/>
        </p:nvSpPr>
        <p:spPr>
          <a:xfrm>
            <a:off x="1025699" y="4362757"/>
            <a:ext cx="2932982" cy="8334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Where do these come from?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DB93E7-98B7-23A4-2469-A3A781A31662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V="1">
            <a:off x="2492190" y="3899506"/>
            <a:ext cx="0" cy="46325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5CCCFC-5B9D-AB59-52E6-D60FB8276C2A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90662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ECA9-DA1D-0FEC-8859-471AB56CB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8997-A6E3-CB0D-6E6D-AA7E7C39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87C27-E931-8E69-8974-2A20B156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EBA3-DD62-5873-D4B4-012F34CCC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EDBA4-2694-4F04-5288-931820CB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47B30-1F46-0E1D-9AAA-28CCB8D8EDB3}"/>
              </a:ext>
            </a:extLst>
          </p:cNvPr>
          <p:cNvGrpSpPr/>
          <p:nvPr/>
        </p:nvGrpSpPr>
        <p:grpSpPr>
          <a:xfrm>
            <a:off x="605286" y="1556369"/>
            <a:ext cx="7041180" cy="4048664"/>
            <a:chOff x="2209799" y="1313672"/>
            <a:chExt cx="9493769" cy="5458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D09F0A-E548-0508-2D04-B0B7686BC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364082"/>
              <a:ext cx="9493768" cy="23830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8C2398-B42A-C2CA-E872-1958C20A2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799" y="4658599"/>
              <a:ext cx="9493768" cy="2113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199CF-3E59-096A-88DE-0E849718C103}"/>
                </a:ext>
              </a:extLst>
            </p:cNvPr>
            <p:cNvSpPr txBox="1"/>
            <p:nvPr/>
          </p:nvSpPr>
          <p:spPr>
            <a:xfrm>
              <a:off x="3881885" y="1313672"/>
              <a:ext cx="7297946" cy="622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The National Hydrologic Model (NHM)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B69F9-37FC-7A81-A525-A3CBF9D45506}"/>
                </a:ext>
              </a:extLst>
            </p:cNvPr>
            <p:cNvSpPr txBox="1"/>
            <p:nvPr/>
          </p:nvSpPr>
          <p:spPr>
            <a:xfrm>
              <a:off x="3881885" y="4587890"/>
              <a:ext cx="7297946" cy="622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The National Water Model (NWM)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22" descr="A map of the united states&#10;&#10;Description automatically generated">
            <a:extLst>
              <a:ext uri="{FF2B5EF4-FFF2-40B4-BE49-F238E27FC236}">
                <a16:creationId xmlns:a16="http://schemas.microsoft.com/office/drawing/2014/main" id="{8C5C90BF-3170-9208-537E-F1D119BE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5" y="3646754"/>
            <a:ext cx="3299687" cy="2474765"/>
          </a:xfrm>
          <a:prstGeom prst="rect">
            <a:avLst/>
          </a:prstGeom>
        </p:spPr>
      </p:pic>
      <p:pic>
        <p:nvPicPr>
          <p:cNvPr id="25" name="Picture 24" descr="A map of the united states&#10;&#10;Description automatically generated">
            <a:extLst>
              <a:ext uri="{FF2B5EF4-FFF2-40B4-BE49-F238E27FC236}">
                <a16:creationId xmlns:a16="http://schemas.microsoft.com/office/drawing/2014/main" id="{D51F227E-5165-A0EF-136C-6EF8B60BA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5" y="1276420"/>
            <a:ext cx="3299687" cy="2304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35870-7DB5-1E31-B9FD-CB0EB614AF5F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996973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2624-F3EA-7C4A-B54B-3B3BCCE1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B656-83FD-D7C4-9D01-CF33827F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D871A-1D04-6FAD-33D7-21094F37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6E939-58AD-C3A3-DB8D-31F36410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207F-3F39-7FC4-E5F3-30F31B37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EEB58-228E-CEDD-A926-1C866D31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72622632-0BCA-CF1E-130C-43813E9076A2}"/>
              </a:ext>
            </a:extLst>
          </p:cNvPr>
          <p:cNvSpPr/>
          <p:nvPr/>
        </p:nvSpPr>
        <p:spPr>
          <a:xfrm>
            <a:off x="3664912" y="1856633"/>
            <a:ext cx="591670" cy="3585883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DD28A1-165A-26C1-8B23-3D6BAE3A9A9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38600" y="3649576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CC5388-6723-CFAF-3D72-333DB74A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3" y="2073841"/>
            <a:ext cx="3565894" cy="895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E53FF-509A-5D41-6E2B-911F0FB869FA}"/>
              </a:ext>
            </a:extLst>
          </p:cNvPr>
          <p:cNvSpPr txBox="1"/>
          <p:nvPr/>
        </p:nvSpPr>
        <p:spPr>
          <a:xfrm>
            <a:off x="705112" y="2012000"/>
            <a:ext cx="2741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National Hydrologic Model (NHM)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AB2C1-2752-2CCA-5448-6FADE36F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22" y="3054059"/>
            <a:ext cx="3564090" cy="793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18E9E7-87BE-A120-0D8E-0774A15350A4}"/>
              </a:ext>
            </a:extLst>
          </p:cNvPr>
          <p:cNvSpPr txBox="1"/>
          <p:nvPr/>
        </p:nvSpPr>
        <p:spPr>
          <a:xfrm>
            <a:off x="704691" y="2992219"/>
            <a:ext cx="273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National Water Model (NWM)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DC3886-6AEA-1033-3A07-0C5E8AECBD85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E35E4-272C-F52C-CDAC-9B01BD19976C}"/>
              </a:ext>
            </a:extLst>
          </p:cNvPr>
          <p:cNvSpPr txBox="1"/>
          <p:nvPr/>
        </p:nvSpPr>
        <p:spPr>
          <a:xfrm>
            <a:off x="8404322" y="2012000"/>
            <a:ext cx="3155755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/>
              <a:t>Managed Flows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Reservoir Storages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Diversions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Objective performance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669F4CD-2889-2E57-138C-F80304E8DA72}"/>
              </a:ext>
            </a:extLst>
          </p:cNvPr>
          <p:cNvSpPr/>
          <p:nvPr/>
        </p:nvSpPr>
        <p:spPr>
          <a:xfrm flipH="1">
            <a:off x="7966290" y="1839982"/>
            <a:ext cx="591670" cy="3585883"/>
          </a:xfrm>
          <a:prstGeom prst="rightBrace">
            <a:avLst>
              <a:gd name="adj1" fmla="val 8333"/>
              <a:gd name="adj2" fmla="val 502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36249-7BA6-8E5C-9FF1-D89B593092EF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88525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43C0-7909-5B22-B884-4C2F7CF0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DA53-AFBC-B951-5410-338D6841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D412-DAB1-4074-A4D2-5ED51D09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C3330-1F9F-E62E-684F-F217E91C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7436-14EB-D3CF-5BD6-D9C8F235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4448A-CFC9-AC1A-5B2D-A20AC3E6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3DC8700B-7C73-AF38-CB64-D5031E0A8B96}"/>
              </a:ext>
            </a:extLst>
          </p:cNvPr>
          <p:cNvSpPr/>
          <p:nvPr/>
        </p:nvSpPr>
        <p:spPr>
          <a:xfrm>
            <a:off x="3664912" y="1856633"/>
            <a:ext cx="591670" cy="3585883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684DDD-67F2-8050-E6FA-74C07A2BC55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38600" y="3649576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1BFCA-23E3-FFB0-7B0C-A07B06F000BC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EA17C3-BDAA-2195-0C82-CFA2DA2137C4}"/>
              </a:ext>
            </a:extLst>
          </p:cNvPr>
          <p:cNvSpPr txBox="1"/>
          <p:nvPr/>
        </p:nvSpPr>
        <p:spPr>
          <a:xfrm>
            <a:off x="449713" y="3768343"/>
            <a:ext cx="3249705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400" i="1" dirty="0"/>
              <a:t>Future Climate Scenarios</a:t>
            </a:r>
          </a:p>
          <a:p>
            <a:pPr algn="r">
              <a:lnSpc>
                <a:spcPct val="200000"/>
              </a:lnSpc>
            </a:pPr>
            <a:r>
              <a:rPr lang="en-US" sz="2400" b="1" i="1" dirty="0">
                <a:solidFill>
                  <a:srgbClr val="002060"/>
                </a:solidFill>
              </a:rPr>
              <a:t>Historic Reconstructions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4E0F3-D964-8638-A290-AD1E4CB86E0D}"/>
              </a:ext>
            </a:extLst>
          </p:cNvPr>
          <p:cNvSpPr txBox="1"/>
          <p:nvPr/>
        </p:nvSpPr>
        <p:spPr>
          <a:xfrm>
            <a:off x="8404322" y="2012000"/>
            <a:ext cx="3155755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/>
              <a:t>Managed Flows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Reservoir Storages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Diversions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Objective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A2F56-D88F-BA02-5F4E-01585D19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3" y="2073841"/>
            <a:ext cx="3565894" cy="895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39982-5D2B-1966-B4AC-06629EFD5AB1}"/>
              </a:ext>
            </a:extLst>
          </p:cNvPr>
          <p:cNvSpPr txBox="1"/>
          <p:nvPr/>
        </p:nvSpPr>
        <p:spPr>
          <a:xfrm>
            <a:off x="705112" y="2012000"/>
            <a:ext cx="2741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National Hydrologic Model (NHM)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EAC6-F5B4-6FA1-BC94-40AFC0EF8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22" y="3054059"/>
            <a:ext cx="3564090" cy="793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CEF5A-B3AB-2999-2D9D-F05B37E09471}"/>
              </a:ext>
            </a:extLst>
          </p:cNvPr>
          <p:cNvSpPr txBox="1"/>
          <p:nvPr/>
        </p:nvSpPr>
        <p:spPr>
          <a:xfrm>
            <a:off x="704691" y="2992219"/>
            <a:ext cx="273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National Water Model (NWM)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CED576-2A06-9DB0-60E7-9B7AFE07FC33}"/>
              </a:ext>
            </a:extLst>
          </p:cNvPr>
          <p:cNvSpPr/>
          <p:nvPr/>
        </p:nvSpPr>
        <p:spPr>
          <a:xfrm flipH="1">
            <a:off x="7966290" y="1839982"/>
            <a:ext cx="591670" cy="3585883"/>
          </a:xfrm>
          <a:prstGeom prst="rightBrace">
            <a:avLst>
              <a:gd name="adj1" fmla="val 8333"/>
              <a:gd name="adj2" fmla="val 502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8A466-2143-FDB1-BAE7-7127ECFEFD31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3489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EDE4-A3D9-B886-8DC0-583F95A8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A9F-D59A-D8D8-D11C-EC9883F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064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Spoilers: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04A7-4369-561C-9D3F-1C3C9F8F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516" y="1145169"/>
            <a:ext cx="8998284" cy="1224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Stakeholders in the Delaware River Basin ask the question: “What if the </a:t>
            </a:r>
            <a:r>
              <a:rPr lang="en-US" sz="2800" b="1" dirty="0">
                <a:solidFill>
                  <a:srgbClr val="002060"/>
                </a:solidFill>
              </a:rPr>
              <a:t>1960s drought of record </a:t>
            </a:r>
            <a:r>
              <a:rPr lang="en-US" sz="2800" dirty="0"/>
              <a:t>happened today, with </a:t>
            </a:r>
            <a:r>
              <a:rPr lang="en-US" sz="2800" b="1" dirty="0">
                <a:solidFill>
                  <a:srgbClr val="002060"/>
                </a:solidFill>
              </a:rPr>
              <a:t>current management policies</a:t>
            </a:r>
            <a:r>
              <a:rPr lang="en-US" sz="2800" dirty="0"/>
              <a:t>?”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FEF05-CE71-C276-838A-164044E0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18FF-1067-8168-D14A-CE1317C0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ECA7-CE5F-ADE8-264B-7A185535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879FD5-0A08-94C4-E5FE-9429827C78B9}"/>
              </a:ext>
            </a:extLst>
          </p:cNvPr>
          <p:cNvSpPr/>
          <p:nvPr/>
        </p:nvSpPr>
        <p:spPr>
          <a:xfrm>
            <a:off x="1002629" y="1227904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1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1CB705-9E2A-A55D-6B50-15A7944CDD81}"/>
              </a:ext>
            </a:extLst>
          </p:cNvPr>
          <p:cNvSpPr/>
          <p:nvPr/>
        </p:nvSpPr>
        <p:spPr>
          <a:xfrm>
            <a:off x="1002629" y="2915652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2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55493A-11ED-E79E-8B27-847998A023A5}"/>
              </a:ext>
            </a:extLst>
          </p:cNvPr>
          <p:cNvSpPr txBox="1">
            <a:spLocks/>
          </p:cNvSpPr>
          <p:nvPr/>
        </p:nvSpPr>
        <p:spPr>
          <a:xfrm>
            <a:off x="2355516" y="2963241"/>
            <a:ext cx="9366584" cy="86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 new </a:t>
            </a:r>
            <a:r>
              <a:rPr lang="en-US" sz="2800" b="1" dirty="0">
                <a:solidFill>
                  <a:srgbClr val="002060"/>
                </a:solidFill>
              </a:rPr>
              <a:t>open-source water resource systems model </a:t>
            </a:r>
            <a:r>
              <a:rPr lang="en-US" sz="2800" dirty="0"/>
              <a:t>helps us try to answer this question.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F7ABB-182E-D1B5-27BE-279A6345E8E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Drought Vulnerability Assessment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68025-199F-E1D6-D9F7-28C51C19A860}"/>
              </a:ext>
            </a:extLst>
          </p:cNvPr>
          <p:cNvSpPr/>
          <p:nvPr/>
        </p:nvSpPr>
        <p:spPr>
          <a:xfrm>
            <a:off x="368969" y="935774"/>
            <a:ext cx="11237495" cy="17833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5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90A6-CBAD-C5B8-E619-87051910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7F67-B44B-E09C-1A88-2D2CA997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Historic streamflow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4DB6B-084C-797A-3303-55E58C72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3914-B414-55E2-D207-E61307B6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6DAF-6A91-A1DD-AF29-B342C6F4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EC37D5-DA15-6DC3-82DF-91D208BF0A5A}"/>
              </a:ext>
            </a:extLst>
          </p:cNvPr>
          <p:cNvGrpSpPr/>
          <p:nvPr/>
        </p:nvGrpSpPr>
        <p:grpSpPr>
          <a:xfrm>
            <a:off x="2104715" y="5406836"/>
            <a:ext cx="7980505" cy="750586"/>
            <a:chOff x="1873624" y="3646392"/>
            <a:chExt cx="8668871" cy="8153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B183876-A286-BEDB-4D18-ACB7FEE2AC78}"/>
                </a:ext>
              </a:extLst>
            </p:cNvPr>
            <p:cNvCxnSpPr/>
            <p:nvPr/>
          </p:nvCxnSpPr>
          <p:spPr>
            <a:xfrm>
              <a:off x="1873624" y="3796553"/>
              <a:ext cx="8668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225AEA-C88B-48BF-BD14-F9BBDD791ED3}"/>
                </a:ext>
              </a:extLst>
            </p:cNvPr>
            <p:cNvSpPr txBox="1"/>
            <p:nvPr/>
          </p:nvSpPr>
          <p:spPr>
            <a:xfrm>
              <a:off x="2209800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051BE-A2E5-AB24-9FA9-D0DE71E83E3C}"/>
                </a:ext>
              </a:extLst>
            </p:cNvPr>
            <p:cNvSpPr txBox="1"/>
            <p:nvPr/>
          </p:nvSpPr>
          <p:spPr>
            <a:xfrm>
              <a:off x="3237219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1960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0878-FF25-ABB3-7876-A376033DCF99}"/>
                </a:ext>
              </a:extLst>
            </p:cNvPr>
            <p:cNvSpPr txBox="1"/>
            <p:nvPr/>
          </p:nvSpPr>
          <p:spPr>
            <a:xfrm>
              <a:off x="4264638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1970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635995-EA9A-4807-3DA5-F7444B6E8AE2}"/>
                </a:ext>
              </a:extLst>
            </p:cNvPr>
            <p:cNvSpPr txBox="1"/>
            <p:nvPr/>
          </p:nvSpPr>
          <p:spPr>
            <a:xfrm>
              <a:off x="5292057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1980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F42F67-EC73-4060-7D6E-B2564E56C71B}"/>
                </a:ext>
              </a:extLst>
            </p:cNvPr>
            <p:cNvSpPr txBox="1"/>
            <p:nvPr/>
          </p:nvSpPr>
          <p:spPr>
            <a:xfrm>
              <a:off x="6319476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F6868-FD6E-92E7-E654-F6CEF8E84C0A}"/>
                </a:ext>
              </a:extLst>
            </p:cNvPr>
            <p:cNvSpPr txBox="1"/>
            <p:nvPr/>
          </p:nvSpPr>
          <p:spPr>
            <a:xfrm>
              <a:off x="7346895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EB10BA-CB26-C4E1-CA1C-112CAD13C62F}"/>
                </a:ext>
              </a:extLst>
            </p:cNvPr>
            <p:cNvSpPr txBox="1"/>
            <p:nvPr/>
          </p:nvSpPr>
          <p:spPr>
            <a:xfrm>
              <a:off x="8374314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87102-EE50-B3EC-A220-622D43A94EEA}"/>
                </a:ext>
              </a:extLst>
            </p:cNvPr>
            <p:cNvSpPr txBox="1"/>
            <p:nvPr/>
          </p:nvSpPr>
          <p:spPr>
            <a:xfrm>
              <a:off x="9401735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2020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CE9B9B-6FBF-582A-C9CC-A7A1F4177640}"/>
                </a:ext>
              </a:extLst>
            </p:cNvPr>
            <p:cNvCxnSpPr>
              <a:cxnSpLocks/>
            </p:cNvCxnSpPr>
            <p:nvPr/>
          </p:nvCxnSpPr>
          <p:spPr>
            <a:xfrm>
              <a:off x="2669242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850533-8B87-19AD-CBA5-67E001E231AE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1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FDD110-54D5-98E0-0FFB-33345D926249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53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EA8EE9-42F5-F05E-8945-BD3B424FE962}"/>
                </a:ext>
              </a:extLst>
            </p:cNvPr>
            <p:cNvCxnSpPr>
              <a:cxnSpLocks/>
            </p:cNvCxnSpPr>
            <p:nvPr/>
          </p:nvCxnSpPr>
          <p:spPr>
            <a:xfrm>
              <a:off x="4722160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AAC559-8692-903C-9726-DE79D5058DC3}"/>
                </a:ext>
              </a:extLst>
            </p:cNvPr>
            <p:cNvCxnSpPr>
              <a:cxnSpLocks/>
            </p:cNvCxnSpPr>
            <p:nvPr/>
          </p:nvCxnSpPr>
          <p:spPr>
            <a:xfrm>
              <a:off x="5748619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125176-3396-BD11-6A7C-F6962B05EB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078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DC4F34-83D9-6698-9FC7-B309703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537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3A0C71-70F4-68A9-C852-E50785235808}"/>
                </a:ext>
              </a:extLst>
            </p:cNvPr>
            <p:cNvCxnSpPr>
              <a:cxnSpLocks/>
            </p:cNvCxnSpPr>
            <p:nvPr/>
          </p:nvCxnSpPr>
          <p:spPr>
            <a:xfrm>
              <a:off x="8827996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1B814EC-C07C-B712-320C-B6EBFA43741D}"/>
              </a:ext>
            </a:extLst>
          </p:cNvPr>
          <p:cNvSpPr txBox="1"/>
          <p:nvPr/>
        </p:nvSpPr>
        <p:spPr>
          <a:xfrm>
            <a:off x="838200" y="1280293"/>
            <a:ext cx="1022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Captures the drought of record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ACEC98-3099-A61A-0351-D0D7AA100C6C}"/>
              </a:ext>
            </a:extLst>
          </p:cNvPr>
          <p:cNvSpPr/>
          <p:nvPr/>
        </p:nvSpPr>
        <p:spPr>
          <a:xfrm>
            <a:off x="6019781" y="2403744"/>
            <a:ext cx="3028691" cy="425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NHMv1.0 (1983 – 2016)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565FD9-949A-ED20-E8F8-8F351E0E8D11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4254581" y="3263153"/>
            <a:ext cx="2414" cy="2025809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7701EF-D332-ABC2-6782-69ECFCC18C45}"/>
              </a:ext>
            </a:extLst>
          </p:cNvPr>
          <p:cNvSpPr txBox="1"/>
          <p:nvPr/>
        </p:nvSpPr>
        <p:spPr>
          <a:xfrm>
            <a:off x="2947889" y="2570926"/>
            <a:ext cx="261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1960s</a:t>
            </a:r>
          </a:p>
          <a:p>
            <a:pPr algn="ctr"/>
            <a:r>
              <a:rPr lang="en-US" sz="2000" b="1" dirty="0"/>
              <a:t>Drought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55B3D-5BB7-513B-CDE4-8AB41B19392F}"/>
              </a:ext>
            </a:extLst>
          </p:cNvPr>
          <p:cNvSpPr/>
          <p:nvPr/>
        </p:nvSpPr>
        <p:spPr>
          <a:xfrm>
            <a:off x="3782107" y="5288962"/>
            <a:ext cx="944947" cy="425690"/>
          </a:xfrm>
          <a:prstGeom prst="rect">
            <a:avLst/>
          </a:prstGeom>
          <a:solidFill>
            <a:srgbClr val="C00000">
              <a:alpha val="5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FA1020-D379-BF49-9C00-589493081E25}"/>
              </a:ext>
            </a:extLst>
          </p:cNvPr>
          <p:cNvSpPr/>
          <p:nvPr/>
        </p:nvSpPr>
        <p:spPr>
          <a:xfrm>
            <a:off x="6006353" y="2955690"/>
            <a:ext cx="3443046" cy="4256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NWMv2.1 (1983 –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1FAE9-D9B2-8DC5-0C51-647C4F0449BE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Streamflow Reconstruction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60078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90A6-CBAD-C5B8-E619-87051910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7F67-B44B-E09C-1A88-2D2CA997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Historic streamflow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4DB6B-084C-797A-3303-55E58C72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3914-B414-55E2-D207-E61307B6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6DAF-6A91-A1DD-AF29-B342C6F4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EC37D5-DA15-6DC3-82DF-91D208BF0A5A}"/>
              </a:ext>
            </a:extLst>
          </p:cNvPr>
          <p:cNvGrpSpPr/>
          <p:nvPr/>
        </p:nvGrpSpPr>
        <p:grpSpPr>
          <a:xfrm>
            <a:off x="2104715" y="5406836"/>
            <a:ext cx="7980505" cy="750586"/>
            <a:chOff x="1873624" y="3646392"/>
            <a:chExt cx="8668871" cy="8153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B183876-A286-BEDB-4D18-ACB7FEE2AC78}"/>
                </a:ext>
              </a:extLst>
            </p:cNvPr>
            <p:cNvCxnSpPr/>
            <p:nvPr/>
          </p:nvCxnSpPr>
          <p:spPr>
            <a:xfrm>
              <a:off x="1873624" y="3796553"/>
              <a:ext cx="8668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225AEA-C88B-48BF-BD14-F9BBDD791ED3}"/>
                </a:ext>
              </a:extLst>
            </p:cNvPr>
            <p:cNvSpPr txBox="1"/>
            <p:nvPr/>
          </p:nvSpPr>
          <p:spPr>
            <a:xfrm>
              <a:off x="2209800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051BE-A2E5-AB24-9FA9-D0DE71E83E3C}"/>
                </a:ext>
              </a:extLst>
            </p:cNvPr>
            <p:cNvSpPr txBox="1"/>
            <p:nvPr/>
          </p:nvSpPr>
          <p:spPr>
            <a:xfrm>
              <a:off x="3237219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1960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0878-FF25-ABB3-7876-A376033DCF99}"/>
                </a:ext>
              </a:extLst>
            </p:cNvPr>
            <p:cNvSpPr txBox="1"/>
            <p:nvPr/>
          </p:nvSpPr>
          <p:spPr>
            <a:xfrm>
              <a:off x="4264638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1970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635995-EA9A-4807-3DA5-F7444B6E8AE2}"/>
                </a:ext>
              </a:extLst>
            </p:cNvPr>
            <p:cNvSpPr txBox="1"/>
            <p:nvPr/>
          </p:nvSpPr>
          <p:spPr>
            <a:xfrm>
              <a:off x="5292057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1980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F42F67-EC73-4060-7D6E-B2564E56C71B}"/>
                </a:ext>
              </a:extLst>
            </p:cNvPr>
            <p:cNvSpPr txBox="1"/>
            <p:nvPr/>
          </p:nvSpPr>
          <p:spPr>
            <a:xfrm>
              <a:off x="6319476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1990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F6868-FD6E-92E7-E654-F6CEF8E84C0A}"/>
                </a:ext>
              </a:extLst>
            </p:cNvPr>
            <p:cNvSpPr txBox="1"/>
            <p:nvPr/>
          </p:nvSpPr>
          <p:spPr>
            <a:xfrm>
              <a:off x="7346895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EB10BA-CB26-C4E1-CA1C-112CAD13C62F}"/>
                </a:ext>
              </a:extLst>
            </p:cNvPr>
            <p:cNvSpPr txBox="1"/>
            <p:nvPr/>
          </p:nvSpPr>
          <p:spPr>
            <a:xfrm>
              <a:off x="8374314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87102-EE50-B3EC-A220-622D43A94EEA}"/>
                </a:ext>
              </a:extLst>
            </p:cNvPr>
            <p:cNvSpPr txBox="1"/>
            <p:nvPr/>
          </p:nvSpPr>
          <p:spPr>
            <a:xfrm>
              <a:off x="9401735" y="4092388"/>
              <a:ext cx="93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2020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CE9B9B-6FBF-582A-C9CC-A7A1F4177640}"/>
                </a:ext>
              </a:extLst>
            </p:cNvPr>
            <p:cNvCxnSpPr>
              <a:cxnSpLocks/>
            </p:cNvCxnSpPr>
            <p:nvPr/>
          </p:nvCxnSpPr>
          <p:spPr>
            <a:xfrm>
              <a:off x="2669242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850533-8B87-19AD-CBA5-67E001E231AE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1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FDD110-54D5-98E0-0FFB-33345D926249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53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EA8EE9-42F5-F05E-8945-BD3B424FE962}"/>
                </a:ext>
              </a:extLst>
            </p:cNvPr>
            <p:cNvCxnSpPr>
              <a:cxnSpLocks/>
            </p:cNvCxnSpPr>
            <p:nvPr/>
          </p:nvCxnSpPr>
          <p:spPr>
            <a:xfrm>
              <a:off x="4722160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AAC559-8692-903C-9726-DE79D5058DC3}"/>
                </a:ext>
              </a:extLst>
            </p:cNvPr>
            <p:cNvCxnSpPr>
              <a:cxnSpLocks/>
            </p:cNvCxnSpPr>
            <p:nvPr/>
          </p:nvCxnSpPr>
          <p:spPr>
            <a:xfrm>
              <a:off x="5748619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125176-3396-BD11-6A7C-F6962B05EB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078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DC4F34-83D9-6698-9FC7-B309703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7801537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3A0C71-70F4-68A9-C852-E50785235808}"/>
                </a:ext>
              </a:extLst>
            </p:cNvPr>
            <p:cNvCxnSpPr>
              <a:cxnSpLocks/>
            </p:cNvCxnSpPr>
            <p:nvPr/>
          </p:nvCxnSpPr>
          <p:spPr>
            <a:xfrm>
              <a:off x="8827996" y="3646392"/>
              <a:ext cx="0" cy="295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1B814EC-C07C-B712-320C-B6EBFA43741D}"/>
              </a:ext>
            </a:extLst>
          </p:cNvPr>
          <p:cNvSpPr txBox="1"/>
          <p:nvPr/>
        </p:nvSpPr>
        <p:spPr>
          <a:xfrm>
            <a:off x="838200" y="1280293"/>
            <a:ext cx="1022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Captures the drought of record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ACEC98-3099-A61A-0351-D0D7AA100C6C}"/>
              </a:ext>
            </a:extLst>
          </p:cNvPr>
          <p:cNvSpPr/>
          <p:nvPr/>
        </p:nvSpPr>
        <p:spPr>
          <a:xfrm>
            <a:off x="6019781" y="2403744"/>
            <a:ext cx="3028691" cy="425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NHMv1.0 (1983 – 2016)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565FD9-949A-ED20-E8F8-8F351E0E8D11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4254581" y="3263153"/>
            <a:ext cx="2414" cy="2025809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7701EF-D332-ABC2-6782-69ECFCC18C45}"/>
              </a:ext>
            </a:extLst>
          </p:cNvPr>
          <p:cNvSpPr txBox="1"/>
          <p:nvPr/>
        </p:nvSpPr>
        <p:spPr>
          <a:xfrm>
            <a:off x="2947889" y="2570926"/>
            <a:ext cx="261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1960s</a:t>
            </a:r>
          </a:p>
          <a:p>
            <a:pPr algn="ctr"/>
            <a:r>
              <a:rPr lang="en-US" sz="2000" b="1" dirty="0"/>
              <a:t>Drought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55B3D-5BB7-513B-CDE4-8AB41B19392F}"/>
              </a:ext>
            </a:extLst>
          </p:cNvPr>
          <p:cNvSpPr/>
          <p:nvPr/>
        </p:nvSpPr>
        <p:spPr>
          <a:xfrm>
            <a:off x="3782107" y="5288962"/>
            <a:ext cx="944947" cy="425690"/>
          </a:xfrm>
          <a:prstGeom prst="rect">
            <a:avLst/>
          </a:prstGeom>
          <a:solidFill>
            <a:srgbClr val="C00000">
              <a:alpha val="50196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FA1020-D379-BF49-9C00-589493081E25}"/>
              </a:ext>
            </a:extLst>
          </p:cNvPr>
          <p:cNvSpPr/>
          <p:nvPr/>
        </p:nvSpPr>
        <p:spPr>
          <a:xfrm>
            <a:off x="6006353" y="2955690"/>
            <a:ext cx="3443046" cy="4256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NWMv2.1 (1983 –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1FAE9-D9B2-8DC5-0C51-647C4F0449BE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Streamflow Reconstruction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Drought Vulnerability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84314B-3BB3-1850-38BF-518AC8E01FFD}"/>
              </a:ext>
            </a:extLst>
          </p:cNvPr>
          <p:cNvSpPr/>
          <p:nvPr/>
        </p:nvSpPr>
        <p:spPr>
          <a:xfrm>
            <a:off x="2229712" y="4514256"/>
            <a:ext cx="7339404" cy="425690"/>
          </a:xfrm>
          <a:prstGeom prst="rect">
            <a:avLst/>
          </a:prstGeom>
          <a:solidFill>
            <a:schemeClr val="accent1">
              <a:lumMod val="40000"/>
              <a:lumOff val="60000"/>
              <a:alpha val="89804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Historic Reconstruction (1945 – 2023)</a:t>
            </a:r>
          </a:p>
        </p:txBody>
      </p:sp>
    </p:spTree>
    <p:extLst>
      <p:ext uri="{BB962C8B-B14F-4D97-AF65-F5344CB8AC3E}">
        <p14:creationId xmlns:p14="http://schemas.microsoft.com/office/powerpoint/2010/main" val="2970267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90A6-CBAD-C5B8-E619-87051910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7F67-B44B-E09C-1A88-2D2CA997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Historic streamflow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4DB6B-084C-797A-3303-55E58C72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3914-B414-55E2-D207-E61307B6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6DAF-6A91-A1DD-AF29-B342C6F4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32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814EC-C07C-B712-320C-B6EBFA43741D}"/>
              </a:ext>
            </a:extLst>
          </p:cNvPr>
          <p:cNvSpPr txBox="1"/>
          <p:nvPr/>
        </p:nvSpPr>
        <p:spPr>
          <a:xfrm>
            <a:off x="838200" y="1280293"/>
            <a:ext cx="102261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Captures the drought of record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Account for uncertainty using </a:t>
            </a:r>
            <a:r>
              <a:rPr lang="en-US" sz="3200" b="1" dirty="0">
                <a:solidFill>
                  <a:srgbClr val="002060"/>
                </a:solidFill>
              </a:rPr>
              <a:t>probabilistic 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1FAE9-D9B2-8DC5-0C51-647C4F0449BE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Streamflow Reconstruction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Drought Vulnerability Assessment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848C9-20F4-46F4-E63C-F2AE0B943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49"/>
          <a:stretch/>
        </p:blipFill>
        <p:spPr>
          <a:xfrm>
            <a:off x="1627632" y="2688205"/>
            <a:ext cx="7794243" cy="34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43C0-7909-5B22-B884-4C2F7CF0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DA53-AFBC-B951-5410-338D6841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Pywr-DRB’s Role in Integrated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D412-DAB1-4074-A4D2-5ED51D09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C3330-1F9F-E62E-684F-F217E91C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7436-14EB-D3CF-5BD6-D9C8F235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4448A-CFC9-AC1A-5B2D-A20AC3E6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30" y="1629141"/>
            <a:ext cx="2737539" cy="4040869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3DC8700B-7C73-AF38-CB64-D5031E0A8B96}"/>
              </a:ext>
            </a:extLst>
          </p:cNvPr>
          <p:cNvSpPr/>
          <p:nvPr/>
        </p:nvSpPr>
        <p:spPr>
          <a:xfrm>
            <a:off x="3664912" y="1856633"/>
            <a:ext cx="591670" cy="3585883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684DDD-67F2-8050-E6FA-74C07A2BC55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38600" y="3649576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1BFCA-23E3-FFB0-7B0C-A07B06F000BC}"/>
              </a:ext>
            </a:extLst>
          </p:cNvPr>
          <p:cNvCxnSpPr>
            <a:cxnSpLocks/>
          </p:cNvCxnSpPr>
          <p:nvPr/>
        </p:nvCxnSpPr>
        <p:spPr>
          <a:xfrm>
            <a:off x="7464770" y="3641550"/>
            <a:ext cx="688630" cy="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D4E0F3-D964-8638-A290-AD1E4CB86E0D}"/>
              </a:ext>
            </a:extLst>
          </p:cNvPr>
          <p:cNvSpPr txBox="1"/>
          <p:nvPr/>
        </p:nvSpPr>
        <p:spPr>
          <a:xfrm>
            <a:off x="8404322" y="2012000"/>
            <a:ext cx="3155755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/>
              <a:t>Managed Flows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Reservoir Storages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Diversions</a:t>
            </a:r>
          </a:p>
          <a:p>
            <a:pPr>
              <a:lnSpc>
                <a:spcPct val="200000"/>
              </a:lnSpc>
            </a:pPr>
            <a:r>
              <a:rPr lang="en-US" sz="2400" i="1" dirty="0"/>
              <a:t>Objective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A2F56-D88F-BA02-5F4E-01585D19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3" y="2073841"/>
            <a:ext cx="3565894" cy="895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39982-5D2B-1966-B4AC-06629EFD5AB1}"/>
              </a:ext>
            </a:extLst>
          </p:cNvPr>
          <p:cNvSpPr txBox="1"/>
          <p:nvPr/>
        </p:nvSpPr>
        <p:spPr>
          <a:xfrm>
            <a:off x="705112" y="2012000"/>
            <a:ext cx="2741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National Hydrologic Model (NHM)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3EAC6-F5B4-6FA1-BC94-40AFC0EF8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22" y="3054059"/>
            <a:ext cx="3564090" cy="793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CEF5A-B3AB-2999-2D9D-F05B37E09471}"/>
              </a:ext>
            </a:extLst>
          </p:cNvPr>
          <p:cNvSpPr txBox="1"/>
          <p:nvPr/>
        </p:nvSpPr>
        <p:spPr>
          <a:xfrm>
            <a:off x="704691" y="2992219"/>
            <a:ext cx="273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National Water Model (NWM)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CED576-2A06-9DB0-60E7-9B7AFE07FC33}"/>
              </a:ext>
            </a:extLst>
          </p:cNvPr>
          <p:cNvSpPr/>
          <p:nvPr/>
        </p:nvSpPr>
        <p:spPr>
          <a:xfrm flipH="1">
            <a:off x="7966290" y="1839982"/>
            <a:ext cx="591670" cy="3585883"/>
          </a:xfrm>
          <a:prstGeom prst="rightBrace">
            <a:avLst>
              <a:gd name="adj1" fmla="val 8333"/>
              <a:gd name="adj2" fmla="val 502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8A466-2143-FDB1-BAE7-7127ECFEFD31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Pywr-DRB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Streamflow Reconstruction | Drought Vulnerability Assessment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F756AD-3F81-99A0-11D5-63C14464CF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6392" r="3096" b="34449"/>
          <a:stretch/>
        </p:blipFill>
        <p:spPr>
          <a:xfrm>
            <a:off x="275322" y="3932808"/>
            <a:ext cx="3576239" cy="1296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8292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A06F5-E005-9D52-07C2-2D399818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6436B73A-32F7-60BF-39F8-39C0029E3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t="1096" r="538" b="1156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9004771-BF8A-00F1-032C-B75536CC6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95294" r="731" b="1274"/>
          <a:stretch/>
        </p:blipFill>
        <p:spPr bwMode="auto">
          <a:xfrm>
            <a:off x="-1" y="6588683"/>
            <a:ext cx="12192001" cy="26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B921-1D7D-3D06-7884-192BF88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13CCC-C4A3-F2A7-26E7-4C3394B45840}"/>
              </a:ext>
            </a:extLst>
          </p:cNvPr>
          <p:cNvSpPr/>
          <p:nvPr/>
        </p:nvSpPr>
        <p:spPr>
          <a:xfrm>
            <a:off x="0" y="1295400"/>
            <a:ext cx="9538636" cy="2921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997BF-4654-3CCB-7EDF-CF1CA4FF61E2}"/>
              </a:ext>
            </a:extLst>
          </p:cNvPr>
          <p:cNvSpPr txBox="1"/>
          <p:nvPr/>
        </p:nvSpPr>
        <p:spPr>
          <a:xfrm>
            <a:off x="1971103" y="1752108"/>
            <a:ext cx="8968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Results:</a:t>
            </a:r>
          </a:p>
          <a:p>
            <a:r>
              <a:rPr lang="en-US" sz="4000" b="1" dirty="0">
                <a:solidFill>
                  <a:srgbClr val="002060"/>
                </a:solidFill>
              </a:rPr>
              <a:t>Simulation during modern period</a:t>
            </a:r>
          </a:p>
          <a:p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2DB97-3D9E-2927-67D3-5388FFE6D157}"/>
              </a:ext>
            </a:extLst>
          </p:cNvPr>
          <p:cNvSpPr txBox="1"/>
          <p:nvPr/>
        </p:nvSpPr>
        <p:spPr>
          <a:xfrm>
            <a:off x="302460" y="6276028"/>
            <a:ext cx="424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Aero Service Corporation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6682A-2466-21A4-ACCD-ADD0B5E2F393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E44CA8-B97D-29F1-DE0F-B30B57DC6AB1}"/>
              </a:ext>
            </a:extLst>
          </p:cNvPr>
          <p:cNvCxnSpPr>
            <a:cxnSpLocks/>
          </p:cNvCxnSpPr>
          <p:nvPr/>
        </p:nvCxnSpPr>
        <p:spPr>
          <a:xfrm>
            <a:off x="1400677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07D338-C077-2CED-7AFF-EAFBBB136B98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6BDC21-3FA4-80E1-3052-06F81301DA6D}"/>
              </a:ext>
            </a:extLst>
          </p:cNvPr>
          <p:cNvCxnSpPr>
            <a:cxnSpLocks/>
          </p:cNvCxnSpPr>
          <p:nvPr/>
        </p:nvCxnSpPr>
        <p:spPr>
          <a:xfrm>
            <a:off x="1204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5C50EC-F082-0DBA-9C62-1E1417BEE714}"/>
              </a:ext>
            </a:extLst>
          </p:cNvPr>
          <p:cNvCxnSpPr>
            <a:cxnSpLocks/>
          </p:cNvCxnSpPr>
          <p:nvPr/>
        </p:nvCxnSpPr>
        <p:spPr>
          <a:xfrm>
            <a:off x="10136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17C386-0D63-23C7-8A5E-542E9F13C9AA}"/>
              </a:ext>
            </a:extLst>
          </p:cNvPr>
          <p:cNvCxnSpPr>
            <a:cxnSpLocks/>
          </p:cNvCxnSpPr>
          <p:nvPr/>
        </p:nvCxnSpPr>
        <p:spPr>
          <a:xfrm>
            <a:off x="823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8CE83C-AF1C-D843-5628-9CF9C30DA5FF}"/>
              </a:ext>
            </a:extLst>
          </p:cNvPr>
          <p:cNvCxnSpPr>
            <a:cxnSpLocks/>
          </p:cNvCxnSpPr>
          <p:nvPr/>
        </p:nvCxnSpPr>
        <p:spPr>
          <a:xfrm>
            <a:off x="6199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054243-B875-3568-5A88-0F8AB2020162}"/>
              </a:ext>
            </a:extLst>
          </p:cNvPr>
          <p:cNvSpPr/>
          <p:nvPr/>
        </p:nvSpPr>
        <p:spPr>
          <a:xfrm>
            <a:off x="1128341" y="1235242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NYC total combined storage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57A687-89CD-0D87-95F3-781F60E8F206}"/>
              </a:ext>
            </a:extLst>
          </p:cNvPr>
          <p:cNvSpPr/>
          <p:nvPr/>
        </p:nvSpPr>
        <p:spPr>
          <a:xfrm>
            <a:off x="1125643" y="2918557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 flow downstream,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flow target location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58101A-7BF4-6AEB-CCC4-5389E8C1C7A7}"/>
              </a:ext>
            </a:extLst>
          </p:cNvPr>
          <p:cNvSpPr txBox="1"/>
          <p:nvPr/>
        </p:nvSpPr>
        <p:spPr>
          <a:xfrm rot="16200000">
            <a:off x="5676532" y="3213960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EEDDB6-7A34-D8BB-200F-B9160FD38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7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57A687-89CD-0D87-95F3-781F60E8F206}"/>
              </a:ext>
            </a:extLst>
          </p:cNvPr>
          <p:cNvSpPr/>
          <p:nvPr/>
        </p:nvSpPr>
        <p:spPr>
          <a:xfrm>
            <a:off x="1125643" y="2918557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 flow downstream,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flow target location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58101A-7BF4-6AEB-CCC4-5389E8C1C7A7}"/>
              </a:ext>
            </a:extLst>
          </p:cNvPr>
          <p:cNvSpPr txBox="1"/>
          <p:nvPr/>
        </p:nvSpPr>
        <p:spPr>
          <a:xfrm rot="16200000">
            <a:off x="5676532" y="3213960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EA9B9-9BBA-7CBD-4D8E-254E4072E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F7EF5-8ED0-0713-635F-B67829F3A067}"/>
              </a:ext>
            </a:extLst>
          </p:cNvPr>
          <p:cNvSpPr txBox="1"/>
          <p:nvPr/>
        </p:nvSpPr>
        <p:spPr>
          <a:xfrm>
            <a:off x="2105936" y="5078332"/>
            <a:ext cx="8811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Pywr-DRB tracks observed storage &amp; releases well in modern period.</a:t>
            </a:r>
          </a:p>
        </p:txBody>
      </p:sp>
    </p:spTree>
    <p:extLst>
      <p:ext uri="{BB962C8B-B14F-4D97-AF65-F5344CB8AC3E}">
        <p14:creationId xmlns:p14="http://schemas.microsoft.com/office/powerpoint/2010/main" val="302906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37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57A687-89CD-0D87-95F3-781F60E8F206}"/>
              </a:ext>
            </a:extLst>
          </p:cNvPr>
          <p:cNvSpPr/>
          <p:nvPr/>
        </p:nvSpPr>
        <p:spPr>
          <a:xfrm>
            <a:off x="1125643" y="2918557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 flow downstream,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flow target location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58101A-7BF4-6AEB-CCC4-5389E8C1C7A7}"/>
              </a:ext>
            </a:extLst>
          </p:cNvPr>
          <p:cNvSpPr txBox="1"/>
          <p:nvPr/>
        </p:nvSpPr>
        <p:spPr>
          <a:xfrm rot="16200000">
            <a:off x="5676532" y="3213960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EA9B9-9BBA-7CBD-4D8E-254E4072E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F7EF5-8ED0-0713-635F-B67829F3A067}"/>
              </a:ext>
            </a:extLst>
          </p:cNvPr>
          <p:cNvSpPr txBox="1"/>
          <p:nvPr/>
        </p:nvSpPr>
        <p:spPr>
          <a:xfrm>
            <a:off x="1690437" y="5164857"/>
            <a:ext cx="881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is happening </a:t>
            </a:r>
            <a:r>
              <a:rPr lang="en-US" sz="2800" b="1" dirty="0">
                <a:solidFill>
                  <a:srgbClr val="002060"/>
                </a:solidFill>
              </a:rPr>
              <a:t>downstream</a:t>
            </a:r>
            <a:r>
              <a:rPr lang="en-US" sz="2800" dirty="0"/>
              <a:t> during this time?</a:t>
            </a:r>
          </a:p>
        </p:txBody>
      </p:sp>
    </p:spTree>
    <p:extLst>
      <p:ext uri="{BB962C8B-B14F-4D97-AF65-F5344CB8AC3E}">
        <p14:creationId xmlns:p14="http://schemas.microsoft.com/office/powerpoint/2010/main" val="18894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EB8FA6A-E292-5C8F-DC63-AA82F2EF2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4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EB8FA6A-E292-5C8F-DC63-AA82F2EF2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AA176F-9FE3-19DF-9925-4C8888D97411}"/>
              </a:ext>
            </a:extLst>
          </p:cNvPr>
          <p:cNvSpPr txBox="1"/>
          <p:nvPr/>
        </p:nvSpPr>
        <p:spPr>
          <a:xfrm>
            <a:off x="1634290" y="5079718"/>
            <a:ext cx="88111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Background color = where the flow came from.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Blue: New York City Reservoirs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Brown: Somewhere else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92113C-3CD5-E77F-0AD4-134487071A9B}"/>
              </a:ext>
            </a:extLst>
          </p:cNvPr>
          <p:cNvSpPr/>
          <p:nvPr/>
        </p:nvSpPr>
        <p:spPr>
          <a:xfrm>
            <a:off x="7073248" y="2787048"/>
            <a:ext cx="2720457" cy="92735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DE05BA8-6BC1-D00E-602B-EFC5F05FD5E7}"/>
              </a:ext>
            </a:extLst>
          </p:cNvPr>
          <p:cNvSpPr/>
          <p:nvPr/>
        </p:nvSpPr>
        <p:spPr>
          <a:xfrm>
            <a:off x="7073247" y="3747918"/>
            <a:ext cx="2720457" cy="72510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4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EDE4-A3D9-B886-8DC0-583F95A8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A9F-D59A-D8D8-D11C-EC9883F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064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Spoilers: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04A7-4369-561C-9D3F-1C3C9F8F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516" y="1145169"/>
            <a:ext cx="8998284" cy="1224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Stakeholders in the Delaware River Basin ask the question: “What if the </a:t>
            </a:r>
            <a:r>
              <a:rPr lang="en-US" sz="2800" b="1" dirty="0">
                <a:solidFill>
                  <a:srgbClr val="002060"/>
                </a:solidFill>
              </a:rPr>
              <a:t>1960s drought of record </a:t>
            </a:r>
            <a:r>
              <a:rPr lang="en-US" sz="2800" dirty="0"/>
              <a:t>happened today, with </a:t>
            </a:r>
            <a:r>
              <a:rPr lang="en-US" sz="2800" b="1" dirty="0">
                <a:solidFill>
                  <a:srgbClr val="002060"/>
                </a:solidFill>
              </a:rPr>
              <a:t>current management policies</a:t>
            </a:r>
            <a:r>
              <a:rPr lang="en-US" sz="2800" dirty="0"/>
              <a:t>?”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FEF05-CE71-C276-838A-164044E0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18FF-1067-8168-D14A-CE1317C0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0ECA7-CE5F-ADE8-264B-7A185535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879FD5-0A08-94C4-E5FE-9429827C78B9}"/>
              </a:ext>
            </a:extLst>
          </p:cNvPr>
          <p:cNvSpPr/>
          <p:nvPr/>
        </p:nvSpPr>
        <p:spPr>
          <a:xfrm>
            <a:off x="1002629" y="1227904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1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1CB705-9E2A-A55D-6B50-15A7944CDD81}"/>
              </a:ext>
            </a:extLst>
          </p:cNvPr>
          <p:cNvSpPr/>
          <p:nvPr/>
        </p:nvSpPr>
        <p:spPr>
          <a:xfrm>
            <a:off x="1002629" y="2915652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2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EBF28E-B032-E379-CAA1-6E1F287828D2}"/>
              </a:ext>
            </a:extLst>
          </p:cNvPr>
          <p:cNvSpPr/>
          <p:nvPr/>
        </p:nvSpPr>
        <p:spPr>
          <a:xfrm>
            <a:off x="1002629" y="4504339"/>
            <a:ext cx="1026695" cy="10266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3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55493A-11ED-E79E-8B27-847998A023A5}"/>
              </a:ext>
            </a:extLst>
          </p:cNvPr>
          <p:cNvSpPr txBox="1">
            <a:spLocks/>
          </p:cNvSpPr>
          <p:nvPr/>
        </p:nvSpPr>
        <p:spPr>
          <a:xfrm>
            <a:off x="2355516" y="2963241"/>
            <a:ext cx="9366584" cy="86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 new </a:t>
            </a:r>
            <a:r>
              <a:rPr lang="en-US" sz="2800" b="1" dirty="0">
                <a:solidFill>
                  <a:srgbClr val="002060"/>
                </a:solidFill>
              </a:rPr>
              <a:t>open-source water resource systems model </a:t>
            </a:r>
            <a:r>
              <a:rPr lang="en-US" sz="2800" dirty="0"/>
              <a:t>helps us try to answer this question.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B20CE0-2675-86BE-E953-BFA26E5FC57C}"/>
              </a:ext>
            </a:extLst>
          </p:cNvPr>
          <p:cNvSpPr txBox="1">
            <a:spLocks/>
          </p:cNvSpPr>
          <p:nvPr/>
        </p:nvSpPr>
        <p:spPr>
          <a:xfrm>
            <a:off x="2355516" y="4444703"/>
            <a:ext cx="9058442" cy="132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Results reveal the </a:t>
            </a:r>
            <a:r>
              <a:rPr lang="en-US" sz="2800" b="1" dirty="0">
                <a:solidFill>
                  <a:srgbClr val="002060"/>
                </a:solidFill>
              </a:rPr>
              <a:t>1960s drought conditions </a:t>
            </a:r>
            <a:r>
              <a:rPr lang="en-US" sz="2800" dirty="0"/>
              <a:t>present </a:t>
            </a:r>
            <a:r>
              <a:rPr lang="en-US" sz="2800" b="1" dirty="0">
                <a:solidFill>
                  <a:srgbClr val="002060"/>
                </a:solidFill>
              </a:rPr>
              <a:t>severe risk for the NYC water supply</a:t>
            </a:r>
            <a:r>
              <a:rPr lang="en-US" sz="2800" dirty="0"/>
              <a:t> and downstream flow objectives.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F7ABB-182E-D1B5-27BE-279A6345E8E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Drought Vulnerability Assessment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68025-199F-E1D6-D9F7-28C51C19A860}"/>
              </a:ext>
            </a:extLst>
          </p:cNvPr>
          <p:cNvSpPr/>
          <p:nvPr/>
        </p:nvSpPr>
        <p:spPr>
          <a:xfrm>
            <a:off x="368969" y="935773"/>
            <a:ext cx="11237495" cy="318817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9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40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EB8FA6A-E292-5C8F-DC63-AA82F2EF2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369560-33E6-B98A-C377-F83CA3404D8D}"/>
              </a:ext>
            </a:extLst>
          </p:cNvPr>
          <p:cNvSpPr/>
          <p:nvPr/>
        </p:nvSpPr>
        <p:spPr>
          <a:xfrm>
            <a:off x="907883" y="5091804"/>
            <a:ext cx="5553075" cy="99512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Trenton minimum flow target 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specified by the FFMP.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C22E4F-1C87-C384-70A2-C3870F6715AC}"/>
              </a:ext>
            </a:extLst>
          </p:cNvPr>
          <p:cNvCxnSpPr>
            <a:cxnSpLocks/>
          </p:cNvCxnSpPr>
          <p:nvPr/>
        </p:nvCxnSpPr>
        <p:spPr>
          <a:xfrm flipV="1">
            <a:off x="2128337" y="4339389"/>
            <a:ext cx="0" cy="75241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41FADC-0EAC-36FD-2895-401290B5847D}"/>
              </a:ext>
            </a:extLst>
          </p:cNvPr>
          <p:cNvCxnSpPr>
            <a:cxnSpLocks/>
            <a:stCxn id="23" idx="0"/>
            <a:endCxn id="12" idx="4"/>
          </p:cNvCxnSpPr>
          <p:nvPr/>
        </p:nvCxnSpPr>
        <p:spPr>
          <a:xfrm flipH="1" flipV="1">
            <a:off x="2784940" y="4505598"/>
            <a:ext cx="1700424" cy="58111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6BA0C5-76C9-4AAE-8737-532B24BDBD53}"/>
              </a:ext>
            </a:extLst>
          </p:cNvPr>
          <p:cNvSpPr/>
          <p:nvPr/>
        </p:nvSpPr>
        <p:spPr>
          <a:xfrm>
            <a:off x="2526037" y="4033082"/>
            <a:ext cx="517806" cy="472516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FBF48F-C96C-6AD2-E6CF-6CE31827217C}"/>
              </a:ext>
            </a:extLst>
          </p:cNvPr>
          <p:cNvSpPr/>
          <p:nvPr/>
        </p:nvSpPr>
        <p:spPr>
          <a:xfrm>
            <a:off x="1303012" y="5086713"/>
            <a:ext cx="6364703" cy="99512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Approaches the minimum flow target 3 times.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262F9F-BB2F-8E6B-B1FC-D020EF9C91E5}"/>
              </a:ext>
            </a:extLst>
          </p:cNvPr>
          <p:cNvCxnSpPr>
            <a:cxnSpLocks/>
            <a:stCxn id="23" idx="0"/>
            <a:endCxn id="25" idx="4"/>
          </p:cNvCxnSpPr>
          <p:nvPr/>
        </p:nvCxnSpPr>
        <p:spPr>
          <a:xfrm flipH="1" flipV="1">
            <a:off x="3779697" y="4505598"/>
            <a:ext cx="705667" cy="58111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8A0C9E9-392D-1C1F-1DD2-DD2EC7838807}"/>
              </a:ext>
            </a:extLst>
          </p:cNvPr>
          <p:cNvSpPr/>
          <p:nvPr/>
        </p:nvSpPr>
        <p:spPr>
          <a:xfrm>
            <a:off x="3520794" y="4045004"/>
            <a:ext cx="517806" cy="46059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139109-BDBA-F4CA-CD5C-E33AC4164B89}"/>
              </a:ext>
            </a:extLst>
          </p:cNvPr>
          <p:cNvSpPr/>
          <p:nvPr/>
        </p:nvSpPr>
        <p:spPr>
          <a:xfrm>
            <a:off x="5356234" y="4102074"/>
            <a:ext cx="517806" cy="40352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B72871-F55B-D07C-4120-79DCFC551C40}"/>
              </a:ext>
            </a:extLst>
          </p:cNvPr>
          <p:cNvCxnSpPr>
            <a:cxnSpLocks/>
            <a:stCxn id="23" idx="0"/>
            <a:endCxn id="26" idx="4"/>
          </p:cNvCxnSpPr>
          <p:nvPr/>
        </p:nvCxnSpPr>
        <p:spPr>
          <a:xfrm flipV="1">
            <a:off x="4485364" y="4505598"/>
            <a:ext cx="1129773" cy="58111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AEAF2C-C5E5-5493-64A9-1A70B89A7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41FADC-0EAC-36FD-2895-401290B5847D}"/>
              </a:ext>
            </a:extLst>
          </p:cNvPr>
          <p:cNvCxnSpPr>
            <a:cxnSpLocks/>
            <a:stCxn id="23" idx="0"/>
            <a:endCxn id="12" idx="4"/>
          </p:cNvCxnSpPr>
          <p:nvPr/>
        </p:nvCxnSpPr>
        <p:spPr>
          <a:xfrm flipH="1" flipV="1">
            <a:off x="2784940" y="3317451"/>
            <a:ext cx="1294610" cy="17692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6BA0C5-76C9-4AAE-8737-532B24BDBD53}"/>
              </a:ext>
            </a:extLst>
          </p:cNvPr>
          <p:cNvSpPr/>
          <p:nvPr/>
        </p:nvSpPr>
        <p:spPr>
          <a:xfrm>
            <a:off x="2526037" y="2844935"/>
            <a:ext cx="517806" cy="472516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FBF48F-C96C-6AD2-E6CF-6CE31827217C}"/>
              </a:ext>
            </a:extLst>
          </p:cNvPr>
          <p:cNvSpPr/>
          <p:nvPr/>
        </p:nvSpPr>
        <p:spPr>
          <a:xfrm>
            <a:off x="1303012" y="5086713"/>
            <a:ext cx="5553075" cy="99512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NYC reservoir releases are 20-25% of total Trenton flow during the low-flow periods.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262F9F-BB2F-8E6B-B1FC-D020EF9C91E5}"/>
              </a:ext>
            </a:extLst>
          </p:cNvPr>
          <p:cNvCxnSpPr>
            <a:cxnSpLocks/>
            <a:stCxn id="23" idx="0"/>
            <a:endCxn id="25" idx="4"/>
          </p:cNvCxnSpPr>
          <p:nvPr/>
        </p:nvCxnSpPr>
        <p:spPr>
          <a:xfrm flipH="1" flipV="1">
            <a:off x="3779697" y="3317451"/>
            <a:ext cx="299853" cy="17692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8A0C9E9-392D-1C1F-1DD2-DD2EC7838807}"/>
              </a:ext>
            </a:extLst>
          </p:cNvPr>
          <p:cNvSpPr/>
          <p:nvPr/>
        </p:nvSpPr>
        <p:spPr>
          <a:xfrm>
            <a:off x="3520794" y="2856857"/>
            <a:ext cx="517806" cy="46059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139109-BDBA-F4CA-CD5C-E33AC4164B89}"/>
              </a:ext>
            </a:extLst>
          </p:cNvPr>
          <p:cNvSpPr/>
          <p:nvPr/>
        </p:nvSpPr>
        <p:spPr>
          <a:xfrm>
            <a:off x="5356234" y="2913927"/>
            <a:ext cx="517806" cy="40352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B72871-F55B-D07C-4120-79DCFC551C40}"/>
              </a:ext>
            </a:extLst>
          </p:cNvPr>
          <p:cNvCxnSpPr>
            <a:cxnSpLocks/>
            <a:stCxn id="23" idx="0"/>
            <a:endCxn id="26" idx="4"/>
          </p:cNvCxnSpPr>
          <p:nvPr/>
        </p:nvCxnSpPr>
        <p:spPr>
          <a:xfrm flipV="1">
            <a:off x="4079550" y="3317451"/>
            <a:ext cx="1535587" cy="17692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AEAF2C-C5E5-5493-64A9-1A70B89A7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392ACF-04D7-6CDB-FBE7-DD0360162EB9}"/>
              </a:ext>
            </a:extLst>
          </p:cNvPr>
          <p:cNvSpPr/>
          <p:nvPr/>
        </p:nvSpPr>
        <p:spPr>
          <a:xfrm>
            <a:off x="6965083" y="3451143"/>
            <a:ext cx="2848726" cy="30673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2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909F-131D-DEC9-80B3-7693683F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3267A0E8-9BBC-65EE-CE57-371F2708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39048"/>
          <a:stretch/>
        </p:blipFill>
        <p:spPr>
          <a:xfrm>
            <a:off x="480622" y="1150575"/>
            <a:ext cx="6051025" cy="335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45A77-D09D-7382-DBE6-37BC90C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post-FFMP period with Pywr-DRB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D5667-2CA5-09B5-E56B-A4FA38DC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8306-6899-0ADF-C52E-44FE969D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000F-9569-3BC1-447B-A4159022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43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95031-28B7-286B-8CF5-26A2E7D621A6}"/>
              </a:ext>
            </a:extLst>
          </p:cNvPr>
          <p:cNvGrpSpPr/>
          <p:nvPr/>
        </p:nvGrpSpPr>
        <p:grpSpPr>
          <a:xfrm>
            <a:off x="6910781" y="1150575"/>
            <a:ext cx="2626414" cy="1227296"/>
            <a:chOff x="9381137" y="1360304"/>
            <a:chExt cx="2626414" cy="12272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812E34-8303-2BEB-7079-EC93361042AD}"/>
                </a:ext>
              </a:extLst>
            </p:cNvPr>
            <p:cNvGrpSpPr/>
            <p:nvPr/>
          </p:nvGrpSpPr>
          <p:grpSpPr>
            <a:xfrm>
              <a:off x="9381137" y="1360304"/>
              <a:ext cx="2626414" cy="908190"/>
              <a:chOff x="9396039" y="3153000"/>
              <a:chExt cx="2626414" cy="9081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A6A71B6-6A28-E02D-E1EB-34A79D1CB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39" y="3153000"/>
                <a:ext cx="1222992" cy="90819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BD041-5D35-A243-85BF-AA16BBB66EFF}"/>
                  </a:ext>
                </a:extLst>
              </p:cNvPr>
              <p:cNvSpPr txBox="1"/>
              <p:nvPr/>
            </p:nvSpPr>
            <p:spPr>
              <a:xfrm>
                <a:off x="10619031" y="3305039"/>
                <a:ext cx="14034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Ensemble </a:t>
                </a:r>
              </a:p>
              <a:p>
                <a:r>
                  <a:rPr lang="en-US" sz="1400" dirty="0"/>
                  <a:t>Distribution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6FF54C-6BC0-2F35-3086-410D130FBC9D}"/>
                </a:ext>
              </a:extLst>
            </p:cNvPr>
            <p:cNvSpPr txBox="1"/>
            <p:nvPr/>
          </p:nvSpPr>
          <p:spPr>
            <a:xfrm>
              <a:off x="10138071" y="2249046"/>
              <a:ext cx="140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4203D3-C438-DEF6-D8D4-E66BE4D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6326" y="2268226"/>
              <a:ext cx="708273" cy="30019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2DEF19C-0E9E-85ED-51D4-9C071398C7B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C39353-B3D8-5F83-DAFD-34D144B4A79C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13" name="Picture 1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C4578F0-675B-C65A-8ACC-78D97CD7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044A841-A4B3-9056-A137-D3D82180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7" name="Picture 3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2C15AD3-2CAC-26A0-E109-CA6D733FF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646BB2-C2E1-F1D6-5C67-DBF8DF3CB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EB9E17-16C2-6942-E2E1-FF3DF28B8AFD}"/>
              </a:ext>
            </a:extLst>
          </p:cNvPr>
          <p:cNvSpPr txBox="1"/>
          <p:nvPr/>
        </p:nvSpPr>
        <p:spPr>
          <a:xfrm rot="16200000">
            <a:off x="-523869" y="1533447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E1975-0D4B-F84F-C783-CA48558EB90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26A82-C2C1-A5D1-4A0A-BBC4131A072C}"/>
              </a:ext>
            </a:extLst>
          </p:cNvPr>
          <p:cNvSpPr/>
          <p:nvPr/>
        </p:nvSpPr>
        <p:spPr>
          <a:xfrm>
            <a:off x="1125644" y="2898441"/>
            <a:ext cx="4911511" cy="1499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B19A3D58-1706-C36E-BA1B-F037BB39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7" b="9446"/>
          <a:stretch/>
        </p:blipFill>
        <p:spPr>
          <a:xfrm>
            <a:off x="473531" y="2833890"/>
            <a:ext cx="6051025" cy="185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FDAB-06E0-1832-2144-F24F9055080D}"/>
              </a:ext>
            </a:extLst>
          </p:cNvPr>
          <p:cNvSpPr txBox="1"/>
          <p:nvPr/>
        </p:nvSpPr>
        <p:spPr>
          <a:xfrm rot="16200000">
            <a:off x="5783426" y="3329628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876B7-FE22-F4F0-091C-AF2D14C53DE0}"/>
              </a:ext>
            </a:extLst>
          </p:cNvPr>
          <p:cNvSpPr txBox="1"/>
          <p:nvPr/>
        </p:nvSpPr>
        <p:spPr>
          <a:xfrm rot="16200000">
            <a:off x="-333674" y="3382737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41FADC-0EAC-36FD-2895-401290B5847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784940" y="4429280"/>
            <a:ext cx="2230019" cy="65743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FBF48F-C96C-6AD2-E6CF-6CE31827217C}"/>
              </a:ext>
            </a:extLst>
          </p:cNvPr>
          <p:cNvSpPr/>
          <p:nvPr/>
        </p:nvSpPr>
        <p:spPr>
          <a:xfrm>
            <a:off x="1303012" y="5086713"/>
            <a:ext cx="7423893" cy="99512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Dips in NYC storage correspond to periods when NYC needs to sustain downstream targets.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262F9F-BB2F-8E6B-B1FC-D020EF9C91E5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779697" y="4429280"/>
            <a:ext cx="1235262" cy="65743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B72871-F55B-D07C-4120-79DCFC551C40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014959" y="4429280"/>
            <a:ext cx="600178" cy="65743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35E3229-B7CC-AB7F-D39B-2C925214EB0C}"/>
              </a:ext>
            </a:extLst>
          </p:cNvPr>
          <p:cNvSpPr/>
          <p:nvPr/>
        </p:nvSpPr>
        <p:spPr>
          <a:xfrm>
            <a:off x="1125644" y="1229088"/>
            <a:ext cx="1446198" cy="31848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9E1811-6E25-1D0D-4B7D-8E2951DA33A9}"/>
              </a:ext>
            </a:extLst>
          </p:cNvPr>
          <p:cNvSpPr/>
          <p:nvPr/>
        </p:nvSpPr>
        <p:spPr>
          <a:xfrm>
            <a:off x="2975704" y="1221794"/>
            <a:ext cx="566343" cy="31848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66E387-1840-DBD4-3956-D999C5F9A121}"/>
              </a:ext>
            </a:extLst>
          </p:cNvPr>
          <p:cNvSpPr/>
          <p:nvPr/>
        </p:nvSpPr>
        <p:spPr>
          <a:xfrm>
            <a:off x="4006066" y="1235064"/>
            <a:ext cx="1372553" cy="31848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AF31BB-3625-41FE-48B3-5C79805552AF}"/>
              </a:ext>
            </a:extLst>
          </p:cNvPr>
          <p:cNvSpPr/>
          <p:nvPr/>
        </p:nvSpPr>
        <p:spPr>
          <a:xfrm>
            <a:off x="5829960" y="1221794"/>
            <a:ext cx="249784" cy="318488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AEAF2C-C5E5-5493-64A9-1A70B89A7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4" t="16538"/>
          <a:stretch/>
        </p:blipFill>
        <p:spPr>
          <a:xfrm>
            <a:off x="9537195" y="1191367"/>
            <a:ext cx="2178921" cy="1167325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9A4722-95A0-72B3-950B-AFB344737348}"/>
              </a:ext>
            </a:extLst>
          </p:cNvPr>
          <p:cNvSpPr/>
          <p:nvPr/>
        </p:nvSpPr>
        <p:spPr>
          <a:xfrm>
            <a:off x="2571842" y="1216702"/>
            <a:ext cx="370027" cy="32070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B51D538-D352-E4BB-61E2-85DCB0F0DF35}"/>
              </a:ext>
            </a:extLst>
          </p:cNvPr>
          <p:cNvSpPr/>
          <p:nvPr/>
        </p:nvSpPr>
        <p:spPr>
          <a:xfrm>
            <a:off x="3542047" y="1206964"/>
            <a:ext cx="464019" cy="32070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00ED128-E124-E6CE-FD36-F9C15B177D41}"/>
              </a:ext>
            </a:extLst>
          </p:cNvPr>
          <p:cNvSpPr/>
          <p:nvPr/>
        </p:nvSpPr>
        <p:spPr>
          <a:xfrm>
            <a:off x="5394595" y="1197226"/>
            <a:ext cx="407088" cy="32070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73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3146-49A8-E63B-B979-1D70AEC1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DF7BAC1-580F-8AE4-E16D-440B9D115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2" t="18925" r="23090" b="2238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5EFA-ED05-5DE1-7FF3-47F442C7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B895D-DED8-F72E-BD5D-771BE7331035}"/>
              </a:ext>
            </a:extLst>
          </p:cNvPr>
          <p:cNvSpPr/>
          <p:nvPr/>
        </p:nvSpPr>
        <p:spPr>
          <a:xfrm>
            <a:off x="0" y="1295400"/>
            <a:ext cx="9538636" cy="2921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52CDE-EE35-B658-E3D7-833BC1220B7E}"/>
              </a:ext>
            </a:extLst>
          </p:cNvPr>
          <p:cNvSpPr txBox="1"/>
          <p:nvPr/>
        </p:nvSpPr>
        <p:spPr>
          <a:xfrm>
            <a:off x="1971103" y="1752108"/>
            <a:ext cx="89682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Assessing current management </a:t>
            </a:r>
          </a:p>
          <a:p>
            <a:r>
              <a:rPr lang="en-US" sz="4000" b="1" dirty="0">
                <a:solidFill>
                  <a:srgbClr val="002060"/>
                </a:solidFill>
              </a:rPr>
              <a:t>policies under reconstructed </a:t>
            </a:r>
          </a:p>
          <a:p>
            <a:r>
              <a:rPr lang="en-US" sz="4000" b="1" dirty="0">
                <a:solidFill>
                  <a:srgbClr val="002060"/>
                </a:solidFill>
              </a:rPr>
              <a:t>1960s drought</a:t>
            </a:r>
          </a:p>
          <a:p>
            <a:endParaRPr lang="en-US" sz="4000" b="1" dirty="0">
              <a:solidFill>
                <a:srgbClr val="00206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65FED3-1C6B-D905-2D14-5B0EAE0AE753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F0C476-F8F7-2155-8F5B-6BF6131BC3F8}"/>
              </a:ext>
            </a:extLst>
          </p:cNvPr>
          <p:cNvCxnSpPr>
            <a:cxnSpLocks/>
          </p:cNvCxnSpPr>
          <p:nvPr/>
        </p:nvCxnSpPr>
        <p:spPr>
          <a:xfrm>
            <a:off x="1400677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62567-3327-1B3E-333E-14E140E43210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C6643A-A252-6108-FA46-8982A7DE92A9}"/>
              </a:ext>
            </a:extLst>
          </p:cNvPr>
          <p:cNvCxnSpPr>
            <a:cxnSpLocks/>
          </p:cNvCxnSpPr>
          <p:nvPr/>
        </p:nvCxnSpPr>
        <p:spPr>
          <a:xfrm>
            <a:off x="1204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21E9B-8130-24B5-9C13-C869DF1389EB}"/>
              </a:ext>
            </a:extLst>
          </p:cNvPr>
          <p:cNvCxnSpPr>
            <a:cxnSpLocks/>
          </p:cNvCxnSpPr>
          <p:nvPr/>
        </p:nvCxnSpPr>
        <p:spPr>
          <a:xfrm>
            <a:off x="10136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B34FB5-5534-8E56-9B0C-87CBDB54D010}"/>
              </a:ext>
            </a:extLst>
          </p:cNvPr>
          <p:cNvCxnSpPr>
            <a:cxnSpLocks/>
          </p:cNvCxnSpPr>
          <p:nvPr/>
        </p:nvCxnSpPr>
        <p:spPr>
          <a:xfrm>
            <a:off x="823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CBBFC-768D-DC79-76C9-B6CEED82EAC0}"/>
              </a:ext>
            </a:extLst>
          </p:cNvPr>
          <p:cNvCxnSpPr>
            <a:cxnSpLocks/>
          </p:cNvCxnSpPr>
          <p:nvPr/>
        </p:nvCxnSpPr>
        <p:spPr>
          <a:xfrm>
            <a:off x="6199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D18A8A-6F6B-6870-89E2-6816AD5895D0}"/>
              </a:ext>
            </a:extLst>
          </p:cNvPr>
          <p:cNvCxnSpPr>
            <a:cxnSpLocks/>
          </p:cNvCxnSpPr>
          <p:nvPr/>
        </p:nvCxnSpPr>
        <p:spPr>
          <a:xfrm>
            <a:off x="4294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508756-1BDE-A04D-DC15-AF4289289FD6}"/>
              </a:ext>
            </a:extLst>
          </p:cNvPr>
          <p:cNvSpPr txBox="1"/>
          <p:nvPr/>
        </p:nvSpPr>
        <p:spPr>
          <a:xfrm>
            <a:off x="0" y="6460330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Image credit: 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Aero Service Corporation</a:t>
            </a:r>
            <a:endParaRPr lang="en-US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67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21000" y="1089913"/>
            <a:ext cx="5052800" cy="158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NYC total combined storage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063966-C850-D665-8C6E-BA07252E8A17}"/>
              </a:ext>
            </a:extLst>
          </p:cNvPr>
          <p:cNvSpPr/>
          <p:nvPr/>
        </p:nvSpPr>
        <p:spPr>
          <a:xfrm>
            <a:off x="1207778" y="2842757"/>
            <a:ext cx="5052800" cy="158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Total flow downstream,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flow target location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292A37-71E2-F34C-0474-EC7F9A7C11CF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2" name="Picture 3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8E81EF4-5DDE-BC24-486F-30AF25E49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45C1BF8-6BF5-E508-39C7-FD031C386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002CDCFA-EAE7-A907-5BC7-A5F9432D7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3BDE80F-50A9-3E5C-6D28-64045DAD4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15F5D19-9753-8AF2-8EA0-17357FE66EF3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1142DC-7364-0047-7739-BF628DEEAF0A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</p:spTree>
    <p:extLst>
      <p:ext uri="{BB962C8B-B14F-4D97-AF65-F5344CB8AC3E}">
        <p14:creationId xmlns:p14="http://schemas.microsoft.com/office/powerpoint/2010/main" val="279037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21000" y="1089913"/>
            <a:ext cx="5052800" cy="158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NYC total combined storage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</p:spTree>
    <p:extLst>
      <p:ext uri="{BB962C8B-B14F-4D97-AF65-F5344CB8AC3E}">
        <p14:creationId xmlns:p14="http://schemas.microsoft.com/office/powerpoint/2010/main" val="461510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21000" y="1089913"/>
            <a:ext cx="5052800" cy="158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NYC total combined storage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3FE8-687A-94B5-D1B4-5AA0EB032BE1}"/>
              </a:ext>
            </a:extLst>
          </p:cNvPr>
          <p:cNvSpPr txBox="1"/>
          <p:nvPr/>
        </p:nvSpPr>
        <p:spPr>
          <a:xfrm>
            <a:off x="1281124" y="5040274"/>
            <a:ext cx="10072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NYC reservoir releases </a:t>
            </a:r>
            <a:r>
              <a:rPr lang="en-US" sz="2800" dirty="0"/>
              <a:t>are </a:t>
            </a:r>
            <a:r>
              <a:rPr lang="en-US" sz="2800" b="1" dirty="0">
                <a:solidFill>
                  <a:srgbClr val="002060"/>
                </a:solidFill>
              </a:rPr>
              <a:t>60% of flow at Trenton</a:t>
            </a:r>
            <a:r>
              <a:rPr lang="en-US" sz="2800" dirty="0"/>
              <a:t> during most extreme drought conditions!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F0C0D3-19D5-B948-56C7-5204D49ACE1F}"/>
              </a:ext>
            </a:extLst>
          </p:cNvPr>
          <p:cNvSpPr/>
          <p:nvPr/>
        </p:nvSpPr>
        <p:spPr>
          <a:xfrm>
            <a:off x="1631963" y="2861773"/>
            <a:ext cx="830998" cy="995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C0AA25-78B6-4EEE-9277-D25D4FC1DE1E}"/>
              </a:ext>
            </a:extLst>
          </p:cNvPr>
          <p:cNvSpPr/>
          <p:nvPr/>
        </p:nvSpPr>
        <p:spPr>
          <a:xfrm>
            <a:off x="7159984" y="3451143"/>
            <a:ext cx="2852695" cy="30673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BD258D-33B3-93CE-0FD6-D091C017347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047462" y="3857045"/>
            <a:ext cx="1015778" cy="131845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65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21000" y="1089913"/>
            <a:ext cx="5052800" cy="158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NYC total combined storage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3FE8-687A-94B5-D1B4-5AA0EB032BE1}"/>
              </a:ext>
            </a:extLst>
          </p:cNvPr>
          <p:cNvSpPr txBox="1"/>
          <p:nvPr/>
        </p:nvSpPr>
        <p:spPr>
          <a:xfrm>
            <a:off x="1281124" y="5040274"/>
            <a:ext cx="10072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What happens to NYC storage during this drought?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6369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08333" y="2846819"/>
            <a:ext cx="5052800" cy="158927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</p:spTree>
    <p:extLst>
      <p:ext uri="{BB962C8B-B14F-4D97-AF65-F5344CB8AC3E}">
        <p14:creationId xmlns:p14="http://schemas.microsoft.com/office/powerpoint/2010/main" val="97571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F531A-C112-887F-B056-AD8E5A838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4144C-D6FA-2AA8-7309-3A749960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DE97-08AC-4CAF-A7A0-E29E7CA30F01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B06D6-C6F3-2ABD-58CE-61EEA5215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Trevor Amestoy | Cornell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4F4D0-0359-3F7B-34C4-0E1F0FBE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FF0085-17E3-9BB8-3B76-DC9F52112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0FB4F-76AB-9E6E-1574-6D517A26A791}"/>
              </a:ext>
            </a:extLst>
          </p:cNvPr>
          <p:cNvSpPr/>
          <p:nvPr/>
        </p:nvSpPr>
        <p:spPr>
          <a:xfrm>
            <a:off x="0" y="1276350"/>
            <a:ext cx="8153400" cy="21526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708A8-1D10-2719-D97E-23EACCAF5751}"/>
              </a:ext>
            </a:extLst>
          </p:cNvPr>
          <p:cNvSpPr txBox="1"/>
          <p:nvPr/>
        </p:nvSpPr>
        <p:spPr>
          <a:xfrm>
            <a:off x="1909504" y="1998732"/>
            <a:ext cx="8968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Motivation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F08817-1663-1E2F-F0B2-A484005D756D}"/>
              </a:ext>
            </a:extLst>
          </p:cNvPr>
          <p:cNvCxnSpPr>
            <a:cxnSpLocks/>
          </p:cNvCxnSpPr>
          <p:nvPr/>
        </p:nvCxnSpPr>
        <p:spPr>
          <a:xfrm>
            <a:off x="1585161" y="1701800"/>
            <a:ext cx="0" cy="1414545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C38308-C119-6DAA-189A-0172F72A37EA}"/>
              </a:ext>
            </a:extLst>
          </p:cNvPr>
          <p:cNvSpPr txBox="1"/>
          <p:nvPr/>
        </p:nvSpPr>
        <p:spPr>
          <a:xfrm>
            <a:off x="0" y="6460330"/>
            <a:ext cx="5397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Image: Delaware Water Gap; lehighvalleylive.com</a:t>
            </a:r>
          </a:p>
        </p:txBody>
      </p:sp>
    </p:spTree>
    <p:extLst>
      <p:ext uri="{BB962C8B-B14F-4D97-AF65-F5344CB8AC3E}">
        <p14:creationId xmlns:p14="http://schemas.microsoft.com/office/powerpoint/2010/main" val="3505839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1208333" y="2846819"/>
            <a:ext cx="5052800" cy="158927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3FE8-687A-94B5-D1B4-5AA0EB032BE1}"/>
              </a:ext>
            </a:extLst>
          </p:cNvPr>
          <p:cNvSpPr txBox="1"/>
          <p:nvPr/>
        </p:nvSpPr>
        <p:spPr>
          <a:xfrm>
            <a:off x="1281124" y="5040274"/>
            <a:ext cx="10072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Critical storage drawdown</a:t>
            </a:r>
            <a:r>
              <a:rPr lang="en-US" sz="2800" b="1" dirty="0"/>
              <a:t> </a:t>
            </a:r>
            <a:r>
              <a:rPr lang="en-US" sz="2800" dirty="0"/>
              <a:t>occurs quickly from July to December </a:t>
            </a:r>
            <a:r>
              <a:rPr lang="en-US" sz="2800" b="1" dirty="0">
                <a:solidFill>
                  <a:srgbClr val="002060"/>
                </a:solidFill>
              </a:rPr>
              <a:t>under 1964 drought conditions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F2E3AF-76A1-D37C-EDA0-0367846DCD39}"/>
              </a:ext>
            </a:extLst>
          </p:cNvPr>
          <p:cNvCxnSpPr>
            <a:cxnSpLocks/>
          </p:cNvCxnSpPr>
          <p:nvPr/>
        </p:nvCxnSpPr>
        <p:spPr>
          <a:xfrm>
            <a:off x="2044700" y="1337029"/>
            <a:ext cx="330200" cy="93252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14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9875D-E115-6806-0AC1-AD68986139BC}"/>
              </a:ext>
            </a:extLst>
          </p:cNvPr>
          <p:cNvSpPr/>
          <p:nvPr/>
        </p:nvSpPr>
        <p:spPr>
          <a:xfrm>
            <a:off x="2523816" y="1089913"/>
            <a:ext cx="3749984" cy="33461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6A9EF9-7DD0-5F28-5937-1CC97D265820}"/>
              </a:ext>
            </a:extLst>
          </p:cNvPr>
          <p:cNvSpPr/>
          <p:nvPr/>
        </p:nvSpPr>
        <p:spPr>
          <a:xfrm>
            <a:off x="1212033" y="1102233"/>
            <a:ext cx="424743" cy="333386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06E43-7B96-C952-8E6B-833F2B406A03}"/>
              </a:ext>
            </a:extLst>
          </p:cNvPr>
          <p:cNvSpPr txBox="1"/>
          <p:nvPr/>
        </p:nvSpPr>
        <p:spPr>
          <a:xfrm>
            <a:off x="1028103" y="5179786"/>
            <a:ext cx="9842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</a:t>
            </a:r>
            <a:r>
              <a:rPr lang="en-US" sz="2800" b="1" dirty="0">
                <a:solidFill>
                  <a:srgbClr val="002060"/>
                </a:solidFill>
              </a:rPr>
              <a:t>FFMP-required downstream contributions… 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	</a:t>
            </a:r>
            <a:r>
              <a:rPr lang="en-US" sz="2800" dirty="0"/>
              <a:t>…lead to </a:t>
            </a:r>
            <a:r>
              <a:rPr lang="en-US" sz="2800" b="1" dirty="0">
                <a:solidFill>
                  <a:srgbClr val="002060"/>
                </a:solidFill>
              </a:rPr>
              <a:t>severe NYC storage emergency!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7D603-C23E-EC9E-E1BB-3FD3E2A0EE30}"/>
              </a:ext>
            </a:extLst>
          </p:cNvPr>
          <p:cNvSpPr/>
          <p:nvPr/>
        </p:nvSpPr>
        <p:spPr>
          <a:xfrm>
            <a:off x="1658699" y="1102233"/>
            <a:ext cx="881805" cy="334618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79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14D0-CC22-458F-BF5F-320D4A4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FB32-D546-000D-786B-1241A7D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6823B-1804-9B4A-46F1-21826783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A0951-6D51-8F91-8D79-97E4FE131ADB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Drought Vulnerability Assessment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AE64B5-27CF-499A-EB51-F05BE281BCAF}"/>
              </a:ext>
            </a:extLst>
          </p:cNvPr>
          <p:cNvGrpSpPr/>
          <p:nvPr/>
        </p:nvGrpSpPr>
        <p:grpSpPr>
          <a:xfrm>
            <a:off x="6946496" y="1049121"/>
            <a:ext cx="2626414" cy="908190"/>
            <a:chOff x="9396039" y="3153000"/>
            <a:chExt cx="2626414" cy="9081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987F93-BACD-A6EC-B74B-0852A62F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6039" y="3153000"/>
              <a:ext cx="1222992" cy="9081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05E2FF-3EF2-84BE-1657-B30300854A04}"/>
                </a:ext>
              </a:extLst>
            </p:cNvPr>
            <p:cNvSpPr txBox="1"/>
            <p:nvPr/>
          </p:nvSpPr>
          <p:spPr>
            <a:xfrm>
              <a:off x="10619031" y="3305039"/>
              <a:ext cx="140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Ensemble </a:t>
              </a:r>
            </a:p>
            <a:p>
              <a:r>
                <a:rPr lang="en-US" sz="1400" dirty="0"/>
                <a:t>Distribution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E8F74F-1331-E38F-AEA3-6F6A251167F9}"/>
              </a:ext>
            </a:extLst>
          </p:cNvPr>
          <p:cNvSpPr txBox="1"/>
          <p:nvPr/>
        </p:nvSpPr>
        <p:spPr>
          <a:xfrm rot="16200000">
            <a:off x="5854332" y="2689027"/>
            <a:ext cx="16699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10305-F0DA-95E7-A4C0-2F636B1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4" t="16538"/>
          <a:stretch/>
        </p:blipFill>
        <p:spPr>
          <a:xfrm>
            <a:off x="9572910" y="1089913"/>
            <a:ext cx="2178921" cy="1167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E57FD-C133-BFA8-45AD-C8A92B04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8" b="65647"/>
          <a:stretch/>
        </p:blipFill>
        <p:spPr>
          <a:xfrm>
            <a:off x="558642" y="988580"/>
            <a:ext cx="6246565" cy="1801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EB098A-5D23-6178-4ADC-F2CAF8E9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0" b="9140"/>
          <a:stretch/>
        </p:blipFill>
        <p:spPr>
          <a:xfrm>
            <a:off x="545420" y="2802290"/>
            <a:ext cx="6246565" cy="1885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E12F3-FEF9-7EB7-D0C8-F69D7AF720E3}"/>
              </a:ext>
            </a:extLst>
          </p:cNvPr>
          <p:cNvSpPr txBox="1"/>
          <p:nvPr/>
        </p:nvSpPr>
        <p:spPr>
          <a:xfrm rot="16200000">
            <a:off x="-297959" y="3281283"/>
            <a:ext cx="15095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Trenton Flow </a:t>
            </a:r>
          </a:p>
          <a:p>
            <a:pPr algn="ctr"/>
            <a:r>
              <a:rPr lang="en-US" sz="1600" dirty="0"/>
              <a:t>(MGD)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A224723-CA1B-348D-453C-B16E88F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2" y="36067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of 1960s drought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9F305-162A-21DE-0050-9522BEEF6E5E}"/>
              </a:ext>
            </a:extLst>
          </p:cNvPr>
          <p:cNvSpPr txBox="1"/>
          <p:nvPr/>
        </p:nvSpPr>
        <p:spPr>
          <a:xfrm rot="16200000">
            <a:off x="-442472" y="1582066"/>
            <a:ext cx="19613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NYC Combined Storage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D2074-66A5-2433-1F1D-2C3E12F887B9}"/>
              </a:ext>
            </a:extLst>
          </p:cNvPr>
          <p:cNvSpPr txBox="1"/>
          <p:nvPr/>
        </p:nvSpPr>
        <p:spPr>
          <a:xfrm>
            <a:off x="7055970" y="2439079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Flow sources</a:t>
            </a:r>
            <a:r>
              <a:rPr lang="en-US" b="1" dirty="0"/>
              <a:t>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835A54-A328-EC1B-C48E-0DD6D07657F3}"/>
              </a:ext>
            </a:extLst>
          </p:cNvPr>
          <p:cNvGrpSpPr/>
          <p:nvPr/>
        </p:nvGrpSpPr>
        <p:grpSpPr>
          <a:xfrm>
            <a:off x="7185289" y="2829209"/>
            <a:ext cx="2251136" cy="1632819"/>
            <a:chOff x="5041887" y="4092395"/>
            <a:chExt cx="2791364" cy="2024663"/>
          </a:xfrm>
        </p:grpSpPr>
        <p:pic>
          <p:nvPicPr>
            <p:cNvPr id="33" name="Picture 3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9FE2DC5-E96D-E878-F11F-F24242BE8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5" t="90148" r="46138" b="3975"/>
            <a:stretch/>
          </p:blipFill>
          <p:spPr>
            <a:xfrm>
              <a:off x="5041924" y="4833240"/>
              <a:ext cx="2791327" cy="692958"/>
            </a:xfrm>
            <a:prstGeom prst="rect">
              <a:avLst/>
            </a:prstGeom>
          </p:spPr>
        </p:pic>
        <p:pic>
          <p:nvPicPr>
            <p:cNvPr id="34" name="Picture 3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F7FFFC-B89B-C598-FB42-5D935C408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8" t="91284" r="77220" b="3975"/>
            <a:stretch/>
          </p:blipFill>
          <p:spPr>
            <a:xfrm>
              <a:off x="5041924" y="4092395"/>
              <a:ext cx="2042158" cy="559029"/>
            </a:xfrm>
            <a:prstGeom prst="rect">
              <a:avLst/>
            </a:prstGeom>
          </p:spPr>
        </p:pic>
        <p:pic>
          <p:nvPicPr>
            <p:cNvPr id="35" name="Picture 3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B8F289-3C12-F076-7B12-CE7060D5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96036" r="72670" b="2287"/>
            <a:stretch/>
          </p:blipFill>
          <p:spPr>
            <a:xfrm>
              <a:off x="5041887" y="4659106"/>
              <a:ext cx="2652435" cy="204474"/>
            </a:xfrm>
            <a:prstGeom prst="rect">
              <a:avLst/>
            </a:prstGeom>
          </p:spPr>
        </p:pic>
        <p:pic>
          <p:nvPicPr>
            <p:cNvPr id="36" name="Picture 3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239A6D0-E634-C777-7949-6AA49573C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4" t="90346" r="23480" b="3815"/>
            <a:stretch/>
          </p:blipFill>
          <p:spPr>
            <a:xfrm>
              <a:off x="5041887" y="5437515"/>
              <a:ext cx="2241623" cy="679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3B8171-0E6B-BFD9-307A-EF00CB3A9A03}"/>
              </a:ext>
            </a:extLst>
          </p:cNvPr>
          <p:cNvSpPr txBox="1"/>
          <p:nvPr/>
        </p:nvSpPr>
        <p:spPr>
          <a:xfrm rot="16200000">
            <a:off x="6032630" y="3332549"/>
            <a:ext cx="16699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</a:t>
            </a:r>
          </a:p>
          <a:p>
            <a:pPr algn="ctr"/>
            <a:r>
              <a:rPr lang="en-US" sz="1600" dirty="0"/>
              <a:t>Contributions (%)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06E43-7B96-C952-8E6B-833F2B406A03}"/>
              </a:ext>
            </a:extLst>
          </p:cNvPr>
          <p:cNvSpPr txBox="1"/>
          <p:nvPr/>
        </p:nvSpPr>
        <p:spPr>
          <a:xfrm>
            <a:off x="1028103" y="5179786"/>
            <a:ext cx="9842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Significant tension exists between NYC’s storage reliability and downstream minimum flow objectives. 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12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6D73A-0AB9-B967-3B35-CCE09552B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9CE4-8D24-5EAE-4668-DBDB696F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40735-997E-A118-D3CB-853D70F9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E6F9C-EB39-6620-773A-8BEB5965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C023-DFB9-0493-3020-50CE52F3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9CB133-5157-E55F-5C05-561526F3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Explore system performance under a wide range of different drought conditions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Identify optimal reservoir operations that are more reliable under extreme droughts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626A8-834D-3327-222B-6A3FBA542C77}"/>
              </a:ext>
            </a:extLst>
          </p:cNvPr>
          <p:cNvGrpSpPr/>
          <p:nvPr/>
        </p:nvGrpSpPr>
        <p:grpSpPr>
          <a:xfrm>
            <a:off x="2929516" y="360679"/>
            <a:ext cx="1303767" cy="611081"/>
            <a:chOff x="3486545" y="1158238"/>
            <a:chExt cx="3706735" cy="1737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0FA0D0-D48D-33F7-2D00-BEBE9F70A295}"/>
                </a:ext>
              </a:extLst>
            </p:cNvPr>
            <p:cNvSpPr/>
            <p:nvPr/>
          </p:nvSpPr>
          <p:spPr>
            <a:xfrm>
              <a:off x="3738568" y="1580060"/>
              <a:ext cx="132966" cy="893710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2BA506-F725-46E1-36C1-BA7C8D6D8EE6}"/>
                </a:ext>
              </a:extLst>
            </p:cNvPr>
            <p:cNvSpPr/>
            <p:nvPr/>
          </p:nvSpPr>
          <p:spPr>
            <a:xfrm>
              <a:off x="3990592" y="1580060"/>
              <a:ext cx="278930" cy="893710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E30F61-1737-379E-F401-C38C3146B955}"/>
                </a:ext>
              </a:extLst>
            </p:cNvPr>
            <p:cNvSpPr/>
            <p:nvPr/>
          </p:nvSpPr>
          <p:spPr>
            <a:xfrm>
              <a:off x="4388580" y="1580060"/>
              <a:ext cx="549335" cy="893710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89E946-7AE9-FDBC-964E-5616BE8C20B2}"/>
                </a:ext>
              </a:extLst>
            </p:cNvPr>
            <p:cNvSpPr/>
            <p:nvPr/>
          </p:nvSpPr>
          <p:spPr>
            <a:xfrm>
              <a:off x="5056973" y="1158238"/>
              <a:ext cx="2136307" cy="1737362"/>
            </a:xfrm>
            <a:prstGeom prst="rightArrow">
              <a:avLst>
                <a:gd name="adj1" fmla="val 45720"/>
                <a:gd name="adj2" fmla="val 60591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A16A19-278E-4726-F188-1265AFA6CEB6}"/>
                </a:ext>
              </a:extLst>
            </p:cNvPr>
            <p:cNvSpPr/>
            <p:nvPr/>
          </p:nvSpPr>
          <p:spPr>
            <a:xfrm>
              <a:off x="5056973" y="1580061"/>
              <a:ext cx="1090928" cy="893711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24E34B-DB30-AC06-B6F1-727E0E91FB90}"/>
                </a:ext>
              </a:extLst>
            </p:cNvPr>
            <p:cNvSpPr/>
            <p:nvPr/>
          </p:nvSpPr>
          <p:spPr>
            <a:xfrm>
              <a:off x="3486545" y="1580060"/>
              <a:ext cx="132966" cy="893710"/>
            </a:xfrm>
            <a:prstGeom prst="rect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30D128-EFE6-16AB-9B4D-83B5D79335CF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The Delaware River Basin 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3364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43F3E6-BF56-C1DB-11FB-E46DE4168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-16027"/>
          <a:stretch/>
        </p:blipFill>
        <p:spPr bwMode="auto">
          <a:xfrm>
            <a:off x="0" y="0"/>
            <a:ext cx="12192000" cy="81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BDE0D-6B22-4CAF-9C31-57FD65F1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DE97-08AC-4CAF-A7A0-E29E7CA30F01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9E91-7D93-4CFD-A5D7-79B4B0CF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C2E43-D300-4E11-B8F9-C50262BD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0FEB-428B-484C-A5CF-70D6BBAECF9C}"/>
              </a:ext>
            </a:extLst>
          </p:cNvPr>
          <p:cNvSpPr txBox="1"/>
          <p:nvPr/>
        </p:nvSpPr>
        <p:spPr>
          <a:xfrm>
            <a:off x="2751575" y="2271353"/>
            <a:ext cx="6688846" cy="132343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0"/>
              </a:rPr>
              <a:t>Thanks for listening!</a:t>
            </a:r>
          </a:p>
          <a:p>
            <a:pPr algn="ctr"/>
            <a:r>
              <a:rPr lang="en-US" sz="4000" dirty="0">
                <a:latin typeface="Gill Sans MT" panose="020B0502020104020203" pitchFamily="34" charset="0"/>
              </a:rPr>
              <a:t>Any questions?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8A64B-8113-46E9-8ED2-423C21975278}"/>
              </a:ext>
            </a:extLst>
          </p:cNvPr>
          <p:cNvSpPr txBox="1"/>
          <p:nvPr/>
        </p:nvSpPr>
        <p:spPr>
          <a:xfrm>
            <a:off x="819317" y="4398774"/>
            <a:ext cx="10553363" cy="163121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  <a:latin typeface="Gill Sans MT" panose="020B0502020104020203" pitchFamily="34" charset="0"/>
              </a:rPr>
              <a:t>Links: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TJA73@cornell.edu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Pywr-DRB GitHub: </a:t>
            </a:r>
            <a:r>
              <a:rPr lang="en-US" sz="2000" dirty="0">
                <a:latin typeface="Gill Sans MT" panose="020B0502020104020203" pitchFamily="34" charset="0"/>
                <a:hlinkClick r:id="rId3"/>
              </a:rPr>
              <a:t>https://github.com/Pywr-DRB/Pywr-DRB</a:t>
            </a:r>
            <a:endParaRPr lang="en-US" sz="2000" dirty="0">
              <a:latin typeface="Gill Sans MT" panose="020B0502020104020203" pitchFamily="34" charset="0"/>
            </a:endParaRPr>
          </a:p>
          <a:p>
            <a:r>
              <a:rPr lang="en-US" sz="2000" dirty="0">
                <a:latin typeface="Gill Sans MT" panose="020B0502020104020203" pitchFamily="34" charset="0"/>
              </a:rPr>
              <a:t>Documentation: </a:t>
            </a:r>
            <a:r>
              <a:rPr lang="en-US" sz="2000" dirty="0">
                <a:latin typeface="Gill Sans MT" panose="020B0502020104020203" pitchFamily="34" charset="0"/>
                <a:hlinkClick r:id="rId4"/>
              </a:rPr>
              <a:t>https://pywr-drb.github.io/Pywr-DRB/intro.html</a:t>
            </a:r>
            <a:endParaRPr lang="en-US" sz="2000" dirty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E1A9-5F84-FE7F-696B-1FCAFE01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75DA-0B19-2DBF-E33D-4320ED98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360679"/>
            <a:ext cx="11740021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A national effort to improve water systems evaluations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4D61-AD97-A5A2-2092-9D24D6C1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DD79F-F62B-5BCE-2098-56218C40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FCCF-74C8-E044-A438-BD74601C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3D637-2516-28C0-64BE-97A44377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7" y="1134202"/>
            <a:ext cx="4235570" cy="5312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352841-4FEE-0A5A-41CF-BB679E0EEB34}"/>
              </a:ext>
            </a:extLst>
          </p:cNvPr>
          <p:cNvSpPr txBox="1"/>
          <p:nvPr/>
        </p:nvSpPr>
        <p:spPr>
          <a:xfrm>
            <a:off x="5341189" y="6154506"/>
            <a:ext cx="6124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Graphic source: USGS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28AD717-36D3-43E0-1DD0-355C6EF0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05" y="1215771"/>
            <a:ext cx="4840706" cy="45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6C46C-6186-A95F-4D52-210DD912B3C2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Motivation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The Delaware River Basin 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375395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751FF-EC85-665B-D4A0-C540D180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5127-2F2C-8C34-BDA1-F3B7A50E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671F9-1952-3583-5565-46626D12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49C7-9A42-AD6A-4B41-AAB4B748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E6564-CC8A-9B51-540C-1E9162163CE6}"/>
              </a:ext>
            </a:extLst>
          </p:cNvPr>
          <p:cNvSpPr txBox="1"/>
          <p:nvPr/>
        </p:nvSpPr>
        <p:spPr>
          <a:xfrm>
            <a:off x="8106674" y="2852936"/>
            <a:ext cx="3751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Delaware River Basin</a:t>
            </a:r>
            <a:r>
              <a:rPr lang="en-US" sz="2400" dirty="0"/>
              <a:t> is the pilot study basin chosen for the first </a:t>
            </a:r>
            <a:r>
              <a:rPr lang="en-US" sz="2400" b="1" dirty="0">
                <a:solidFill>
                  <a:srgbClr val="002060"/>
                </a:solidFill>
              </a:rPr>
              <a:t>Regional Water Availability Assessment</a:t>
            </a:r>
            <a:r>
              <a:rPr lang="en-US" sz="2400" dirty="0"/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9E629-1F67-33DC-E6F1-47918BF086AA}"/>
              </a:ext>
            </a:extLst>
          </p:cNvPr>
          <p:cNvGrpSpPr/>
          <p:nvPr/>
        </p:nvGrpSpPr>
        <p:grpSpPr>
          <a:xfrm>
            <a:off x="549606" y="1673176"/>
            <a:ext cx="7222794" cy="4180255"/>
            <a:chOff x="566859" y="1308051"/>
            <a:chExt cx="8344228" cy="482929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E119E8E-B190-53B8-F7E0-16CB656B8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59" y="1308051"/>
              <a:ext cx="7956040" cy="4829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8EEA525-3F84-1625-ABC2-9FAA0B135186}"/>
                </a:ext>
              </a:extLst>
            </p:cNvPr>
            <p:cNvSpPr/>
            <p:nvPr/>
          </p:nvSpPr>
          <p:spPr>
            <a:xfrm>
              <a:off x="6883879" y="2549394"/>
              <a:ext cx="2027208" cy="2001329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28E34A-4FA9-1D7A-E5E0-50EFEB8C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12" y="1438598"/>
              <a:ext cx="3623095" cy="1824661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85928878-83C3-3394-ED74-7C578196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360679"/>
            <a:ext cx="11740021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A national effort to improve water systems evaluations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D9A35-09E6-FB3F-B009-A1C590CECE10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Motivation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The Delaware River Basin | Pywr-DRB | Streamflow Reconstruction | Drought Vulnerability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26183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6A9E-7F67-215A-A77E-47E3D9896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B5356-73EE-BC1D-F18C-1582951D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DE97-08AC-4CAF-A7A0-E29E7CA30F01}" type="datetime1">
              <a:rPr lang="en-US" smtClean="0"/>
              <a:t>8/13/2024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792DB-B90D-4239-1FE9-44D9417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1C3C1D-A2C0-D842-38AE-6A5320436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0DEF0-5FF1-83B0-9B0A-A38DE159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299C9-F5D9-579A-2546-33AA1E17D0D2}"/>
              </a:ext>
            </a:extLst>
          </p:cNvPr>
          <p:cNvSpPr/>
          <p:nvPr/>
        </p:nvSpPr>
        <p:spPr>
          <a:xfrm>
            <a:off x="0" y="1295400"/>
            <a:ext cx="8153400" cy="2921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77501-4E18-5525-4ADA-DC4C1C1099C3}"/>
              </a:ext>
            </a:extLst>
          </p:cNvPr>
          <p:cNvSpPr txBox="1"/>
          <p:nvPr/>
        </p:nvSpPr>
        <p:spPr>
          <a:xfrm>
            <a:off x="2021505" y="2473477"/>
            <a:ext cx="8968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The Delaware River Basin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5E787A-CF19-5E5D-F068-707C3CACA05D}"/>
              </a:ext>
            </a:extLst>
          </p:cNvPr>
          <p:cNvCxnSpPr>
            <a:cxnSpLocks/>
          </p:cNvCxnSpPr>
          <p:nvPr/>
        </p:nvCxnSpPr>
        <p:spPr>
          <a:xfrm>
            <a:off x="15851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CAE2F3-EEB7-3065-6302-5184FEC40EF0}"/>
              </a:ext>
            </a:extLst>
          </p:cNvPr>
          <p:cNvSpPr txBox="1"/>
          <p:nvPr/>
        </p:nvSpPr>
        <p:spPr>
          <a:xfrm>
            <a:off x="0" y="6402622"/>
            <a:ext cx="512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Photo credit: 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hronicle Text G2 A"/>
              </a:rPr>
              <a:t>Nicholas A. Tonelli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4EF20-8F25-BBBF-2201-4AD9EC638B72}"/>
              </a:ext>
            </a:extLst>
          </p:cNvPr>
          <p:cNvCxnSpPr>
            <a:cxnSpLocks/>
          </p:cNvCxnSpPr>
          <p:nvPr/>
        </p:nvCxnSpPr>
        <p:spPr>
          <a:xfrm>
            <a:off x="1420061" y="1751095"/>
            <a:ext cx="0" cy="215265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78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11C7-C30D-BDB2-12CD-8DECD05C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3FE85-DF32-93C8-F08D-B8DB41FD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BC3A-1549-4EAB-9629-7B9860B2F764}" type="datetime1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F6A7-9693-CFE1-D37D-B77192A6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Trevor Amestoy | Cornell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6DEF6-EDC7-D6C0-3E55-EC56EAAD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C31C-09DE-4BD8-A52C-83E8CB812CB2}" type="slidenum">
              <a:rPr lang="en-US" smtClean="0"/>
              <a:t>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B7B8B7-3BEF-E2CE-4402-2FE553F1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Delaware River Basin (DRB)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531C3C-5E0D-A6AB-2642-BCE9B6856AAD}"/>
              </a:ext>
            </a:extLst>
          </p:cNvPr>
          <p:cNvSpPr txBox="1"/>
          <p:nvPr/>
        </p:nvSpPr>
        <p:spPr>
          <a:xfrm>
            <a:off x="250890" y="1216611"/>
            <a:ext cx="6491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DRB is collaboratively managed</a:t>
            </a:r>
            <a:r>
              <a:rPr lang="en-US" sz="2400" dirty="0"/>
              <a:t>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states (NY, PA, NJ, 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 York City (NYC)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Federal agencies (USGS, USACE)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DRB Commission (DRBC).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465BD0-0B80-04BA-9B1E-EBA93B25AEA7}"/>
              </a:ext>
            </a:extLst>
          </p:cNvPr>
          <p:cNvGrpSpPr/>
          <p:nvPr/>
        </p:nvGrpSpPr>
        <p:grpSpPr>
          <a:xfrm>
            <a:off x="2098355" y="3681044"/>
            <a:ext cx="3630661" cy="2286390"/>
            <a:chOff x="821506" y="2488705"/>
            <a:chExt cx="5892422" cy="371072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15CB781-4A17-C28C-CA96-D3D7B4E54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699" y="2542394"/>
              <a:ext cx="1300197" cy="65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A0A16A22-A781-5B5D-AC74-6F3FCC9FF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930" y="3732318"/>
              <a:ext cx="1273998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8D47FCED-EE22-47CD-2FF4-530A501F8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532" y="5267230"/>
              <a:ext cx="1150163" cy="76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BEE3F765-46EE-E3BF-8E4B-180D12F5D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045" y="5064545"/>
              <a:ext cx="1173817" cy="78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Flag of New York, NY (1977–present). Variant including the Latin inscription shown.">
              <a:extLst>
                <a:ext uri="{FF2B5EF4-FFF2-40B4-BE49-F238E27FC236}">
                  <a16:creationId xmlns:a16="http://schemas.microsoft.com/office/drawing/2014/main" id="{051D9F1B-B59E-7E58-0AAC-84057632E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678" y="5419310"/>
              <a:ext cx="1300197" cy="78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0B69B866-156B-998A-EBB9-5C8DA7DA2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06" y="3386241"/>
              <a:ext cx="851832" cy="85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39F9126C-F90A-0F68-50D3-B598D1082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5" y="2488705"/>
              <a:ext cx="921600" cy="70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8694E224-95DC-27CE-69D5-3B0240198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83" t="3937" r="21437" b="66109"/>
            <a:stretch/>
          </p:blipFill>
          <p:spPr bwMode="auto">
            <a:xfrm>
              <a:off x="2555510" y="3933822"/>
              <a:ext cx="2290610" cy="75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770D4E7E-B125-E908-3D89-312E4D067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037" r="15198"/>
          <a:stretch/>
        </p:blipFill>
        <p:spPr bwMode="auto">
          <a:xfrm>
            <a:off x="7719158" y="428992"/>
            <a:ext cx="4157464" cy="58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AEF9A4-CF4D-B477-6104-D995F97DF8CB}"/>
              </a:ext>
            </a:extLst>
          </p:cNvPr>
          <p:cNvSpPr txBox="1"/>
          <p:nvPr/>
        </p:nvSpPr>
        <p:spPr>
          <a:xfrm>
            <a:off x="7624344" y="6252811"/>
            <a:ext cx="3234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americanrivers.org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1692C95-63DD-FA56-BA27-F924B714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931" y="597604"/>
            <a:ext cx="129852" cy="1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E79FCD-6A98-9997-30DB-C9B5423D6F9D}"/>
              </a:ext>
            </a:extLst>
          </p:cNvPr>
          <p:cNvSpPr txBox="1"/>
          <p:nvPr/>
        </p:nvSpPr>
        <p:spPr>
          <a:xfrm>
            <a:off x="0" y="-2255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|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Delaware River Basin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Pywr-DRB | Streamflow Reconstruction | Drought Vulnerability Assessment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9FE169-1047-5990-4A08-B4721F4D3C98}"/>
              </a:ext>
            </a:extLst>
          </p:cNvPr>
          <p:cNvSpPr/>
          <p:nvPr/>
        </p:nvSpPr>
        <p:spPr>
          <a:xfrm>
            <a:off x="7195981" y="1070226"/>
            <a:ext cx="1286543" cy="44875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You are here.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0E22B8-AC02-D359-13CB-4675710D641B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flipV="1">
            <a:off x="7839253" y="681354"/>
            <a:ext cx="690678" cy="3888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23000</TotalTime>
  <Words>2564</Words>
  <Application>Microsoft Office PowerPoint</Application>
  <PresentationFormat>Widescreen</PresentationFormat>
  <Paragraphs>598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Chronicle Text G2 A</vt:lpstr>
      <vt:lpstr>Gill Sans MT</vt:lpstr>
      <vt:lpstr>Office Theme</vt:lpstr>
      <vt:lpstr>PowerPoint Presentation</vt:lpstr>
      <vt:lpstr>Spoilers:</vt:lpstr>
      <vt:lpstr>Spoilers:</vt:lpstr>
      <vt:lpstr>Spoilers:</vt:lpstr>
      <vt:lpstr>PowerPoint Presentation</vt:lpstr>
      <vt:lpstr>A national effort to improve water systems evaluations </vt:lpstr>
      <vt:lpstr>A national effort to improve water systems evaluations </vt:lpstr>
      <vt:lpstr>PowerPoint Presentation</vt:lpstr>
      <vt:lpstr>The Delaware River Basin (DRB)</vt:lpstr>
      <vt:lpstr>The Delaware River Basin (DRB)</vt:lpstr>
      <vt:lpstr>The Delaware River Basin (DRB)</vt:lpstr>
      <vt:lpstr>Water resource management policies</vt:lpstr>
      <vt:lpstr>Flexible Flow Management Program (FFMP)</vt:lpstr>
      <vt:lpstr>Flexible Flow Management Program</vt:lpstr>
      <vt:lpstr>Flexible Flow Management Program</vt:lpstr>
      <vt:lpstr>Flexible Flow Management Program</vt:lpstr>
      <vt:lpstr>Flexible Flow Management Program</vt:lpstr>
      <vt:lpstr>Flexible Flow Management Program</vt:lpstr>
      <vt:lpstr>PowerPoint Presentation</vt:lpstr>
      <vt:lpstr>Open-Source Pywr-DRB </vt:lpstr>
      <vt:lpstr>Pywr-DRB model structure</vt:lpstr>
      <vt:lpstr>Pywr-DRB model structure</vt:lpstr>
      <vt:lpstr>Pywr-DRB model structure</vt:lpstr>
      <vt:lpstr>Pywr-DRB model structure</vt:lpstr>
      <vt:lpstr>Pywr-DRB’s Role in Integrated Modeling</vt:lpstr>
      <vt:lpstr>Pywr-DRB’s Role in Integrated Modeling</vt:lpstr>
      <vt:lpstr>Pywr-DRB’s Role in Integrated Modeling</vt:lpstr>
      <vt:lpstr>Pywr-DRB’s Role in Integrated Modeling</vt:lpstr>
      <vt:lpstr>Pywr-DRB’s Role in Integrated Modeling</vt:lpstr>
      <vt:lpstr>Historic streamflow reconstruction</vt:lpstr>
      <vt:lpstr>Historic streamflow reconstruction</vt:lpstr>
      <vt:lpstr>Historic streamflow reconstruction</vt:lpstr>
      <vt:lpstr>Pywr-DRB’s Role in Integrated Modeling</vt:lpstr>
      <vt:lpstr>PowerPoint Presentation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Simulation of post-FFMP period with Pywr-DRB</vt:lpstr>
      <vt:lpstr>PowerPoint Presentation</vt:lpstr>
      <vt:lpstr>Simulation of 1960s drought</vt:lpstr>
      <vt:lpstr>Simulation of 1960s drought</vt:lpstr>
      <vt:lpstr>Simulation of 1960s drought</vt:lpstr>
      <vt:lpstr>Simulation of 1960s drought</vt:lpstr>
      <vt:lpstr>Simulation of 1960s drought</vt:lpstr>
      <vt:lpstr>Simulation of 1960s drought</vt:lpstr>
      <vt:lpstr>Simulation of 1960s drought</vt:lpstr>
      <vt:lpstr>Simulation of 1960s drought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James Amestoy</dc:creator>
  <cp:lastModifiedBy>Trevor Amestoy</cp:lastModifiedBy>
  <cp:revision>1137</cp:revision>
  <dcterms:created xsi:type="dcterms:W3CDTF">2023-01-16T16:31:12Z</dcterms:created>
  <dcterms:modified xsi:type="dcterms:W3CDTF">2024-08-13T16:29:48Z</dcterms:modified>
</cp:coreProperties>
</file>